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1"/>
  </p:notesMasterIdLst>
  <p:sldIdLst>
    <p:sldId id="730" r:id="rId2"/>
    <p:sldId id="828" r:id="rId3"/>
    <p:sldId id="811" r:id="rId4"/>
    <p:sldId id="812" r:id="rId5"/>
    <p:sldId id="814" r:id="rId6"/>
    <p:sldId id="813" r:id="rId7"/>
    <p:sldId id="815" r:id="rId8"/>
    <p:sldId id="816" r:id="rId9"/>
    <p:sldId id="817" r:id="rId10"/>
    <p:sldId id="818" r:id="rId11"/>
    <p:sldId id="829" r:id="rId12"/>
    <p:sldId id="753" r:id="rId13"/>
    <p:sldId id="754" r:id="rId14"/>
    <p:sldId id="820" r:id="rId15"/>
    <p:sldId id="830" r:id="rId16"/>
    <p:sldId id="831" r:id="rId17"/>
    <p:sldId id="832" r:id="rId18"/>
    <p:sldId id="833" r:id="rId19"/>
    <p:sldId id="834" r:id="rId20"/>
    <p:sldId id="835" r:id="rId21"/>
    <p:sldId id="836" r:id="rId22"/>
    <p:sldId id="837" r:id="rId23"/>
    <p:sldId id="838" r:id="rId24"/>
    <p:sldId id="767" r:id="rId25"/>
    <p:sldId id="839" r:id="rId26"/>
    <p:sldId id="840" r:id="rId27"/>
    <p:sldId id="841" r:id="rId28"/>
    <p:sldId id="842" r:id="rId29"/>
    <p:sldId id="843" r:id="rId30"/>
    <p:sldId id="846" r:id="rId31"/>
    <p:sldId id="809" r:id="rId32"/>
    <p:sldId id="742" r:id="rId33"/>
    <p:sldId id="749" r:id="rId34"/>
    <p:sldId id="743" r:id="rId35"/>
    <p:sldId id="744" r:id="rId36"/>
    <p:sldId id="745" r:id="rId37"/>
    <p:sldId id="750" r:id="rId38"/>
    <p:sldId id="755" r:id="rId39"/>
    <p:sldId id="756" r:id="rId40"/>
    <p:sldId id="771" r:id="rId41"/>
    <p:sldId id="758" r:id="rId42"/>
    <p:sldId id="759" r:id="rId43"/>
    <p:sldId id="760" r:id="rId44"/>
    <p:sldId id="761" r:id="rId45"/>
    <p:sldId id="762" r:id="rId46"/>
    <p:sldId id="763" r:id="rId47"/>
    <p:sldId id="766" r:id="rId48"/>
    <p:sldId id="764" r:id="rId49"/>
    <p:sldId id="765" r:id="rId50"/>
    <p:sldId id="768" r:id="rId51"/>
    <p:sldId id="769" r:id="rId52"/>
    <p:sldId id="770" r:id="rId53"/>
    <p:sldId id="757" r:id="rId54"/>
    <p:sldId id="772" r:id="rId55"/>
    <p:sldId id="775" r:id="rId56"/>
    <p:sldId id="776" r:id="rId57"/>
    <p:sldId id="774" r:id="rId58"/>
    <p:sldId id="810" r:id="rId59"/>
    <p:sldId id="778" r:id="rId60"/>
    <p:sldId id="779" r:id="rId61"/>
    <p:sldId id="780" r:id="rId62"/>
    <p:sldId id="781" r:id="rId63"/>
    <p:sldId id="782" r:id="rId64"/>
    <p:sldId id="777" r:id="rId65"/>
    <p:sldId id="783" r:id="rId66"/>
    <p:sldId id="751" r:id="rId67"/>
    <p:sldId id="784" r:id="rId68"/>
    <p:sldId id="785" r:id="rId69"/>
    <p:sldId id="786" r:id="rId70"/>
    <p:sldId id="787" r:id="rId71"/>
    <p:sldId id="805" r:id="rId72"/>
    <p:sldId id="790" r:id="rId73"/>
    <p:sldId id="804" r:id="rId74"/>
    <p:sldId id="792" r:id="rId75"/>
    <p:sldId id="847" r:id="rId76"/>
    <p:sldId id="793" r:id="rId77"/>
    <p:sldId id="794" r:id="rId78"/>
    <p:sldId id="796" r:id="rId79"/>
    <p:sldId id="797" r:id="rId80"/>
    <p:sldId id="806" r:id="rId81"/>
    <p:sldId id="799" r:id="rId82"/>
    <p:sldId id="798" r:id="rId83"/>
    <p:sldId id="802" r:id="rId84"/>
    <p:sldId id="801" r:id="rId85"/>
    <p:sldId id="803" r:id="rId86"/>
    <p:sldId id="807" r:id="rId87"/>
    <p:sldId id="808" r:id="rId88"/>
    <p:sldId id="844" r:id="rId89"/>
    <p:sldId id="845" r:id="rId9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D18E"/>
    <a:srgbClr val="8FA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/>
    <p:restoredTop sz="95850"/>
  </p:normalViewPr>
  <p:slideViewPr>
    <p:cSldViewPr snapToGrid="0" snapToObjects="1">
      <p:cViewPr varScale="1">
        <p:scale>
          <a:sx n="101" d="100"/>
          <a:sy n="101" d="100"/>
        </p:scale>
        <p:origin x="200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tableStyles" Target="tableStyle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presProps" Target="pres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0.tiff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tiff>
</file>

<file path=ppt/media/image29.png>
</file>

<file path=ppt/media/image3.jpeg>
</file>

<file path=ppt/media/image30.tiff>
</file>

<file path=ppt/media/image32.jp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png>
</file>

<file path=ppt/media/image4.jpeg>
</file>

<file path=ppt/media/image40.tiff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FE84BE-6A89-394E-92C5-9C96B5F3F3E5}" type="datetimeFigureOut">
              <a:rPr lang="en-US" smtClean="0"/>
              <a:t>4/19/23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22A76E-5395-AC44-B5E3-28E038231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4752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82D417-A307-3048-A158-B6C91AB5D65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8528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Plugins and timelines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5921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from the hello world example in the </a:t>
            </a:r>
            <a:r>
              <a:rPr lang="en-US" dirty="0" err="1"/>
              <a:t>jsPsych</a:t>
            </a:r>
            <a:r>
              <a:rPr lang="en-US" dirty="0"/>
              <a:t> starter tutorial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7534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1588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can see I have to present an image plus some text in observation trials. In production trials, I have to present an image plus two buttons. image-button-response plugin will allow me to do all of this.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8002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5635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8971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7340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01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6929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309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Mainly adults, trickier with kids!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3011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9879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3359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702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4548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5183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376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0178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OK, so this is going to be the same idea, and I can already see that I can re-use something – the post-confirmation display phase is exactly like the labelling trials during training, so I can re-use code there. But now I will be adding in choices. And a tricky thing – what I show during the post-confirmation display will depend on what they clicked on - *contingent trials*, very typical in experiments involving any kind of feedback.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80658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51100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608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Probably recommend prolific?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52167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9863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9372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88605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55222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0531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78327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74580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62851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67762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*definitely* going to need a consent screen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7026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older kids, I think a sufficiently well-designed experiment could be run by themselves, with parental help at the start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74505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98373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52189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as hard as it sounds – and you can also use this to make superficial changes, add extra text fields, make a 2-image plugin,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66865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as hard as it sounds – and you can also use this to make superficial changes, add extra text fields, make a 2-image plugin,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27785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as hard as it sounds – and you can also use this to make superficial changes, add extra text fields, make a 2-image plugin,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23848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them the conditionals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436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1884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equivalent, as far as I can tell, in e.g. China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570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100 replication attempts from papers in 3 flagship journals, replications were high-power (i.e. low probability of type 2 error), care was taken to do a faithful replication (i.e. original authors were consulted)</a:t>
            </a:r>
          </a:p>
          <a:p>
            <a:r>
              <a:rPr lang="en-US" dirty="0"/>
              <a:t>Several things to note: nearly all originals were significant, many replications weren’t; almost no points lie above the diagonal (i.e. replication estimated bigger effect than original)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2993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topic covered in several of the option readings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7049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24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156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970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221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983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98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251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4/19/23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614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4/19/23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099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4/19/23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322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805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638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94AB6-C579-F542-80AC-7CCF6D3C8D80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30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turk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www.prolific.co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hildrenhelpingscience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ookit.mit.edu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kennysmithed.github.io/oels2022/" TargetMode="External"/><Relationship Id="rId2" Type="http://schemas.openxmlformats.org/officeDocument/2006/relationships/hyperlink" Target="https://github.com/kennysmithed/oels_emlar2023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spsych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spsych.org/" TargetMode="External"/><Relationship Id="rId2" Type="http://schemas.openxmlformats.org/officeDocument/2006/relationships/hyperlink" Target="https://kennysmithed.github.io/oels2022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jspsych/jsPsych/discussions" TargetMode="External"/><Relationship Id="rId4" Type="http://schemas.openxmlformats.org/officeDocument/2006/relationships/hyperlink" Target="https://www.movingresearchonline.info/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spsych.org/7.3/plugins/list-of-plugins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tif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tif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tiff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7" Type="http://schemas.openxmlformats.org/officeDocument/2006/relationships/image" Target="../media/image36.sv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7" Type="http://schemas.openxmlformats.org/officeDocument/2006/relationships/image" Target="../media/image36.sv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jpg"/><Relationship Id="rId3" Type="http://schemas.openxmlformats.org/officeDocument/2006/relationships/image" Target="../media/image37.png"/><Relationship Id="rId7" Type="http://schemas.openxmlformats.org/officeDocument/2006/relationships/image" Target="../media/image36.sv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hyperlink" Target="https://www.jspsych.org/7.3/overview/media-preloading/" TargetMode="Externa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hyperlink" Target="https://kennysmithed.github.io/oels2022/oels_practical_wk6.html" TargetMode="External"/><Relationship Id="rId2" Type="http://schemas.openxmlformats.org/officeDocument/2006/relationships/hyperlink" Target="https://www.jspsych.org/7.3/overview/data/" TargetMode="Externa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hyperlink" Target="https://kennysmithed.github.io/oels2022/oels_practical_wk8.html" TargetMode="Externa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hyperlink" Target="https://kennysmithed.github.io/oels2020/oels_practical_wk6.html" TargetMode="Externa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spsych.org/7.3/overview/timeline/#conditional-timelines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tiff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145/3159652.3159661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2832" y="612523"/>
            <a:ext cx="5294153" cy="1387673"/>
          </a:xfrm>
        </p:spPr>
        <p:txBody>
          <a:bodyPr>
            <a:normAutofit fontScale="90000"/>
          </a:bodyPr>
          <a:lstStyle/>
          <a:p>
            <a:pPr algn="r"/>
            <a:r>
              <a:rPr lang="en-US" dirty="0"/>
              <a:t>Online Experiments for Language Scientists</a:t>
            </a:r>
          </a:p>
        </p:txBody>
      </p:sp>
      <p:sp>
        <p:nvSpPr>
          <p:cNvPr id="4" name="Subtitle 4"/>
          <p:cNvSpPr>
            <a:spLocks noGrp="1"/>
          </p:cNvSpPr>
          <p:nvPr>
            <p:ph type="subTitle" idx="1"/>
          </p:nvPr>
        </p:nvSpPr>
        <p:spPr>
          <a:xfrm>
            <a:off x="3702832" y="2216259"/>
            <a:ext cx="5294153" cy="747262"/>
          </a:xfrm>
        </p:spPr>
        <p:txBody>
          <a:bodyPr>
            <a:normAutofit/>
          </a:bodyPr>
          <a:lstStyle/>
          <a:p>
            <a:pPr algn="r" eaLnBrk="1" hangingPunct="1"/>
            <a:r>
              <a:rPr lang="en-US" dirty="0">
                <a:solidFill>
                  <a:schemeClr val="tx1"/>
                </a:solidFill>
                <a:cs typeface="Helvetica Neue Medium"/>
              </a:rPr>
              <a:t>Kenny Smith</a:t>
            </a:r>
          </a:p>
          <a:p>
            <a:pPr algn="r" eaLnBrk="1" hangingPunct="1"/>
            <a:r>
              <a:rPr lang="en-US" dirty="0" err="1">
                <a:cs typeface="Helvetica Neue Medium"/>
              </a:rPr>
              <a:t>kenny.smith@ed.ac.uk</a:t>
            </a:r>
            <a:endParaRPr lang="en-US" dirty="0">
              <a:solidFill>
                <a:schemeClr val="tx1"/>
              </a:solidFill>
              <a:cs typeface="Helvetica Neue Medium"/>
            </a:endParaRPr>
          </a:p>
        </p:txBody>
      </p:sp>
      <p:pic>
        <p:nvPicPr>
          <p:cNvPr id="10" name="Picture 9" descr="EPS BW Larg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14695" y="1868090"/>
            <a:ext cx="1469302" cy="1215000"/>
          </a:xfrm>
          <a:prstGeom prst="rect">
            <a:avLst/>
          </a:prstGeom>
        </p:spPr>
      </p:pic>
      <p:pic>
        <p:nvPicPr>
          <p:cNvPr id="11" name="Picture 10" descr="EPS BW Larg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28995" y="1982390"/>
            <a:ext cx="1469302" cy="1215000"/>
          </a:xfrm>
          <a:prstGeom prst="rect">
            <a:avLst/>
          </a:prstGeom>
        </p:spPr>
      </p:pic>
      <p:pic>
        <p:nvPicPr>
          <p:cNvPr id="3" name="Picture 16" descr="Image result for university of edinburgh">
            <a:extLst>
              <a:ext uri="{FF2B5EF4-FFF2-40B4-BE49-F238E27FC236}">
                <a16:creationId xmlns:a16="http://schemas.microsoft.com/office/drawing/2014/main" id="{253833B6-1CB3-7090-2F58-5214EDC86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349908" y="3824786"/>
            <a:ext cx="1082624" cy="1089842"/>
          </a:xfrm>
          <a:prstGeom prst="rect">
            <a:avLst/>
          </a:prstGeom>
          <a:noFill/>
        </p:spPr>
      </p:pic>
      <p:pic>
        <p:nvPicPr>
          <p:cNvPr id="5" name="Picture 6" descr="https://gm1.ggpht.com/jnkJ_0LhY4CQkTB0iQ7ApChQjNmN_oCoh7NI29tbp5viJBhq721HkP-D7IzLBaAzfobWBxEGZwOrO_14-eGVJ2C-DHSFymwzGfe4crC1dXcwwU_UyEhqM-bB2wpo9gmCjzsUjyeFc8HGQssrtbFxi737cw9U6ESYbQhJLHYAN27MbTmLEjgTv8-U26AmNSwnHoW0EQ3x4dmTyyXDT2rd9RWGh3n7E0kBNeUk0iH6-F_NLE_mpUOdp4GWV9LhNILPtPmV9Of8Mnp9MCwU4PdjwLyy9Ds2hQQ9rW1GUYY8CMX-z03fcC4UkHXmTt4qiwy-XcYMPKI36UkUaJbtQjsKZ9J6pS9nPbTFkGbPzivgEmmJwcHDOmu58Qg9Qi9eIAKx399xlbDTQ_EQJDf7M8eZhH37iE1z-3n7N1Ao4elrxAGy_QMoJCXr8mFs5zabzjOZCh0yEfvlgF6SuUfR_KlAbgvGEOx9TlseQGviLnRavbGPc6Pftp0sQVzEz-mze3t5cEIpk2p_CUbXD-he_jXXMyU1YpVxI6IT7qztFT2dJ9dTp9ZL6uLQSgkmiPsfFrOIWmzxaIhZSY_bJWc-HfW5t567VGGNaOMdidgmLjLRoN0Eo1NMWDYtohpJ3JOpvoiAQDgFGwVXvz3JXY7w6jwkatZ-yXgdqwOOBgOKhQIjJfJ44jCnRFlTuR3G0wjJXtfylzWLWqBgzBDHJ4Tf=s0-l75-ft-l75-ft">
            <a:extLst>
              <a:ext uri="{FF2B5EF4-FFF2-40B4-BE49-F238E27FC236}">
                <a16:creationId xmlns:a16="http://schemas.microsoft.com/office/drawing/2014/main" id="{02222958-CA85-5386-DC13-025878383A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904898" y="3824786"/>
            <a:ext cx="1080120" cy="1080120"/>
          </a:xfrm>
          <a:prstGeom prst="rect">
            <a:avLst/>
          </a:prstGeo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EABCDBA-D570-E229-10FD-063DF311E1F6}"/>
              </a:ext>
            </a:extLst>
          </p:cNvPr>
          <p:cNvSpPr txBox="1"/>
          <p:nvPr/>
        </p:nvSpPr>
        <p:spPr>
          <a:xfrm>
            <a:off x="0" y="4364846"/>
            <a:ext cx="572510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i="1" dirty="0"/>
              <a:t>These slides are based on Shira Tal &amp; Kenny Smith, “A brief introduction to running artificial language learning experiments online”, Edinburgh Workshop on Artificial Language Learning, October 2021</a:t>
            </a:r>
          </a:p>
        </p:txBody>
      </p:sp>
    </p:spTree>
    <p:extLst>
      <p:ext uri="{BB962C8B-B14F-4D97-AF65-F5344CB8AC3E}">
        <p14:creationId xmlns:p14="http://schemas.microsoft.com/office/powerpoint/2010/main" val="1165145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1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72DA516-D79B-2BAB-0D90-AB08722E8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074664"/>
            <a:ext cx="7886700" cy="994172"/>
          </a:xfrm>
        </p:spPr>
        <p:txBody>
          <a:bodyPr/>
          <a:lstStyle/>
          <a:p>
            <a:r>
              <a:rPr lang="en-US" dirty="0"/>
              <a:t>Recruiting participants online</a:t>
            </a:r>
          </a:p>
        </p:txBody>
      </p:sp>
    </p:spTree>
    <p:extLst>
      <p:ext uri="{BB962C8B-B14F-4D97-AF65-F5344CB8AC3E}">
        <p14:creationId xmlns:p14="http://schemas.microsoft.com/office/powerpoint/2010/main" val="33267013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iemens and Northwell Health enter population health imaging research  partnership">
            <a:extLst>
              <a:ext uri="{FF2B5EF4-FFF2-40B4-BE49-F238E27FC236}">
                <a16:creationId xmlns:a16="http://schemas.microsoft.com/office/drawing/2014/main" id="{ADDB9E7B-68CF-C84A-AE16-880D4CA2E6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912115"/>
            <a:ext cx="9144000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C5A984-9238-FD40-A3D7-8A21169C2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Crowdsourcing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223F5-0E75-8E4B-9CBF-B9A42676D2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Once you have an experiment that runs in a browser, you can get participants from anywhere, including crowdsourcing sites</a:t>
            </a:r>
          </a:p>
          <a:p>
            <a:r>
              <a:rPr lang="en-US" dirty="0"/>
              <a:t>Websites with populations of “workers” who will do online tasks for money</a:t>
            </a:r>
          </a:p>
        </p:txBody>
      </p:sp>
    </p:spTree>
    <p:extLst>
      <p:ext uri="{BB962C8B-B14F-4D97-AF65-F5344CB8AC3E}">
        <p14:creationId xmlns:p14="http://schemas.microsoft.com/office/powerpoint/2010/main" val="558335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D12CD-963B-7040-AA6C-A48B18090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MTurk</a:t>
            </a:r>
            <a:r>
              <a:rPr lang="en-US" dirty="0"/>
              <a:t> and Prolific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DD1F96-1B68-494A-A90A-F7ABFA30F4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8"/>
            <a:ext cx="3886200" cy="350043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Amazon Mechanical Turk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https://www.mturk.com</a:t>
            </a:r>
            <a:endParaRPr lang="en-US" dirty="0"/>
          </a:p>
          <a:p>
            <a:r>
              <a:rPr lang="en-US" dirty="0"/>
              <a:t>Designed for crowdsourcing </a:t>
            </a:r>
            <a:r>
              <a:rPr lang="en-US" b="1" dirty="0"/>
              <a:t>anything</a:t>
            </a:r>
          </a:p>
          <a:p>
            <a:r>
              <a:rPr lang="en-US" dirty="0"/>
              <a:t>Very light touch</a:t>
            </a:r>
          </a:p>
          <a:p>
            <a:r>
              <a:rPr lang="en-US" dirty="0"/>
              <a:t>More US-based participants?</a:t>
            </a:r>
          </a:p>
          <a:p>
            <a:r>
              <a:rPr lang="en-US" dirty="0"/>
              <a:t>Interface is pretty horrible (particularly for experimenter) but has a powerful API for code-based payment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More chaotic, worse data (or more need to restrict participation to established workers)?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82F94BD-5D20-FE4E-8E3E-B92C76EF130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Prolific (formerly “Prolific Academic”)</a:t>
            </a:r>
          </a:p>
          <a:p>
            <a:pPr marL="0" indent="0">
              <a:buNone/>
            </a:pPr>
            <a:r>
              <a:rPr lang="en-US" dirty="0">
                <a:hlinkClick r:id="rId4"/>
              </a:rPr>
              <a:t>https://www.prolific.co</a:t>
            </a:r>
            <a:r>
              <a:rPr lang="en-US" dirty="0"/>
              <a:t> </a:t>
            </a:r>
          </a:p>
          <a:p>
            <a:r>
              <a:rPr lang="en-US" dirty="0"/>
              <a:t>Designed for scientific data collection</a:t>
            </a:r>
          </a:p>
          <a:p>
            <a:r>
              <a:rPr lang="en-US" dirty="0"/>
              <a:t>Heavier vetting of participants</a:t>
            </a:r>
          </a:p>
          <a:p>
            <a:r>
              <a:rPr lang="en-US" dirty="0"/>
              <a:t>More UK/EU participants?</a:t>
            </a:r>
          </a:p>
          <a:p>
            <a:r>
              <a:rPr lang="en-US" dirty="0"/>
              <a:t>Nicer web interface, recently added an API (but I haven’t used it)</a:t>
            </a:r>
          </a:p>
          <a:p>
            <a:r>
              <a:rPr lang="en-US" dirty="0"/>
              <a:t>Maybe better-behaved participants</a:t>
            </a:r>
          </a:p>
        </p:txBody>
      </p:sp>
      <p:pic>
        <p:nvPicPr>
          <p:cNvPr id="3" name="Picture 2" descr="Amazon MTurk (@amazonmturk) | Twitter">
            <a:extLst>
              <a:ext uri="{FF2B5EF4-FFF2-40B4-BE49-F238E27FC236}">
                <a16:creationId xmlns:a16="http://schemas.microsoft.com/office/drawing/2014/main" id="{D43DBAF9-9B5F-FE19-8D33-A55F3A12D6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3600" y="-2667"/>
            <a:ext cx="1344789" cy="1344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Prolific | Online participant recruitment for surveys and market research">
            <a:extLst>
              <a:ext uri="{FF2B5EF4-FFF2-40B4-BE49-F238E27FC236}">
                <a16:creationId xmlns:a16="http://schemas.microsoft.com/office/drawing/2014/main" id="{7F6F840D-40C3-F716-AFFC-23D3D1CDE2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2689" y="-111495"/>
            <a:ext cx="1379511" cy="1379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2885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4BA18-148B-1D45-A4DC-D8E8FD6F0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look around Prolific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6BFE4-B9CC-0B48-A00D-27F3CBAF9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a participant perspective</a:t>
            </a:r>
          </a:p>
          <a:p>
            <a:r>
              <a:rPr lang="en-US" dirty="0"/>
              <a:t>From an experimenter perspective</a:t>
            </a:r>
          </a:p>
        </p:txBody>
      </p:sp>
    </p:spTree>
    <p:extLst>
      <p:ext uri="{BB962C8B-B14F-4D97-AF65-F5344CB8AC3E}">
        <p14:creationId xmlns:p14="http://schemas.microsoft.com/office/powerpoint/2010/main" val="14748689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DF3D4-0B81-80D1-54C7-8F59D91A9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Recruiting children for online studies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AB22C-ED48-BF5A-F5FB-D1073E8EA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(actually it was Shira Tal) have done this precisely once!</a:t>
            </a:r>
          </a:p>
          <a:p>
            <a:pPr lvl="1"/>
            <a:r>
              <a:rPr lang="en-US" dirty="0"/>
              <a:t>Older kids (age 5-6) recruited through our participant pool</a:t>
            </a:r>
          </a:p>
          <a:p>
            <a:pPr lvl="1"/>
            <a:r>
              <a:rPr lang="en-US" dirty="0"/>
              <a:t>Zoom call with screen sharing and an experiment coded in </a:t>
            </a:r>
            <a:r>
              <a:rPr lang="en-US" dirty="0" err="1"/>
              <a:t>jsPsych</a:t>
            </a:r>
            <a:endParaRPr lang="en-US" dirty="0"/>
          </a:p>
          <a:p>
            <a:pPr lvl="1"/>
            <a:r>
              <a:rPr lang="en-US" dirty="0"/>
              <a:t>Quick compared to lab data collection</a:t>
            </a:r>
          </a:p>
          <a:p>
            <a:r>
              <a:rPr lang="en-US" dirty="0"/>
              <a:t>There are crowdsourcing sites for child participants</a:t>
            </a:r>
          </a:p>
          <a:p>
            <a:pPr lvl="1"/>
            <a:r>
              <a:rPr lang="en-US" dirty="0">
                <a:hlinkClick r:id="rId3"/>
              </a:rPr>
              <a:t>https://childrenhelpingscience.com</a:t>
            </a:r>
            <a:r>
              <a:rPr lang="en-US" dirty="0"/>
              <a:t> (now merged with </a:t>
            </a:r>
            <a:r>
              <a:rPr lang="en-US" dirty="0" err="1"/>
              <a:t>lookit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4"/>
              </a:rPr>
              <a:t>https://lookit.mit.edu</a:t>
            </a:r>
            <a:r>
              <a:rPr lang="en-US" dirty="0"/>
              <a:t> (mainly preferential looking, using their own </a:t>
            </a:r>
            <a:r>
              <a:rPr lang="en-US" dirty="0" err="1"/>
              <a:t>jsPsych</a:t>
            </a:r>
            <a:r>
              <a:rPr lang="en-US" dirty="0"/>
              <a:t>-like framework)</a:t>
            </a:r>
          </a:p>
        </p:txBody>
      </p:sp>
    </p:spTree>
    <p:extLst>
      <p:ext uri="{BB962C8B-B14F-4D97-AF65-F5344CB8AC3E}">
        <p14:creationId xmlns:p14="http://schemas.microsoft.com/office/powerpoint/2010/main" val="455835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61C5F-8B5C-D142-9573-A1DA91125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Pros and cons of crowdsourcing experimental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C1786F-A6F7-3043-880F-DF88157B98D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Pros</a:t>
            </a:r>
          </a:p>
          <a:p>
            <a:r>
              <a:rPr lang="en-US" dirty="0"/>
              <a:t>Not face-to-face</a:t>
            </a:r>
          </a:p>
          <a:p>
            <a:r>
              <a:rPr lang="en-US" dirty="0"/>
              <a:t>Large samples, fast</a:t>
            </a:r>
          </a:p>
          <a:p>
            <a:r>
              <a:rPr lang="en-US" dirty="0"/>
              <a:t>Access different populations</a:t>
            </a:r>
          </a:p>
          <a:p>
            <a:r>
              <a:rPr lang="en-US" dirty="0"/>
              <a:t>+ for replicability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0DD80E-9BA5-BF4B-BBB4-3C71DFBE3E0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Cons</a:t>
            </a:r>
          </a:p>
          <a:p>
            <a:r>
              <a:rPr lang="en-US" dirty="0"/>
              <a:t>Expensive (</a:t>
            </a:r>
            <a:r>
              <a:rPr lang="en-US" b="1" dirty="0"/>
              <a:t>not</a:t>
            </a:r>
            <a:r>
              <a:rPr lang="en-US" dirty="0"/>
              <a:t> cheap)</a:t>
            </a:r>
          </a:p>
          <a:p>
            <a:r>
              <a:rPr lang="en-US" dirty="0"/>
              <a:t>Lack of control</a:t>
            </a:r>
          </a:p>
          <a:p>
            <a:r>
              <a:rPr lang="en-US" dirty="0"/>
              <a:t>Encourages dumb experiments?</a:t>
            </a:r>
          </a:p>
          <a:p>
            <a:r>
              <a:rPr lang="en-US" dirty="0"/>
              <a:t>- for replicability</a:t>
            </a:r>
          </a:p>
        </p:txBody>
      </p:sp>
    </p:spTree>
    <p:extLst>
      <p:ext uri="{BB962C8B-B14F-4D97-AF65-F5344CB8AC3E}">
        <p14:creationId xmlns:p14="http://schemas.microsoft.com/office/powerpoint/2010/main" val="3496303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et the app and Protect Scotland from coronavirus | NHS Orkney">
            <a:extLst>
              <a:ext uri="{FF2B5EF4-FFF2-40B4-BE49-F238E27FC236}">
                <a16:creationId xmlns:a16="http://schemas.microsoft.com/office/drawing/2014/main" id="{7ACFBB88-AC82-DF44-A3DF-E9B0AB6BC8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174"/>
          <a:stretch/>
        </p:blipFill>
        <p:spPr bwMode="auto">
          <a:xfrm>
            <a:off x="932656" y="1268016"/>
            <a:ext cx="7278687" cy="3591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2CDC12-21FC-094D-ABD5-E723D71A0099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85000"/>
              <a:alpha val="75000"/>
            </a:schemeClr>
          </a:solidFill>
        </p:spPr>
        <p:txBody>
          <a:bodyPr/>
          <a:lstStyle/>
          <a:p>
            <a:r>
              <a:rPr lang="en-US" dirty="0"/>
              <a:t>Pro: not face-to-face</a:t>
            </a:r>
          </a:p>
        </p:txBody>
      </p:sp>
    </p:spTree>
    <p:extLst>
      <p:ext uri="{BB962C8B-B14F-4D97-AF65-F5344CB8AC3E}">
        <p14:creationId xmlns:p14="http://schemas.microsoft.com/office/powerpoint/2010/main" val="20823137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C50CA-E0E2-2947-9373-14F9CA9DD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Pro: </a:t>
            </a:r>
            <a:r>
              <a:rPr lang="en-US" b="1" dirty="0"/>
              <a:t>large samples, fast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5B5CE-9864-4548-9A7E-FF2F6462C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MTurk</a:t>
            </a:r>
            <a:r>
              <a:rPr lang="en-US" dirty="0"/>
              <a:t> and Prolific both have large active populations of workers/participants (100,000s of registered people)</a:t>
            </a:r>
          </a:p>
          <a:p>
            <a:r>
              <a:rPr lang="en-US" dirty="0"/>
              <a:t>Although not everyone is active all the time</a:t>
            </a:r>
          </a:p>
          <a:p>
            <a:r>
              <a:rPr lang="en-US" dirty="0"/>
              <a:t>Estimating </a:t>
            </a:r>
            <a:r>
              <a:rPr lang="en-US" dirty="0" err="1"/>
              <a:t>Mturk</a:t>
            </a:r>
            <a:r>
              <a:rPr lang="en-US" dirty="0"/>
              <a:t> population size is complicated (see e.g. </a:t>
            </a:r>
            <a:r>
              <a:rPr lang="en-US" dirty="0" err="1"/>
              <a:t>Difallah</a:t>
            </a:r>
            <a:r>
              <a:rPr lang="en-US" dirty="0"/>
              <a:t> et al., 2018)</a:t>
            </a:r>
          </a:p>
          <a:p>
            <a:r>
              <a:rPr lang="en-US" dirty="0"/>
              <a:t>Prolific gives you an estimate of available and active population size</a:t>
            </a:r>
          </a:p>
          <a:p>
            <a:pPr marL="0" indent="0">
              <a:buNone/>
            </a:pPr>
            <a:r>
              <a:rPr lang="en-US" dirty="0"/>
              <a:t>In practice, you can recruit </a:t>
            </a:r>
            <a:r>
              <a:rPr lang="en-US" b="1" dirty="0"/>
              <a:t>100s/1000s of participants in days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1765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51CA2-5ED5-4740-91C5-9341691D6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126" y="273844"/>
            <a:ext cx="7886700" cy="994172"/>
          </a:xfrm>
        </p:spPr>
        <p:txBody>
          <a:bodyPr>
            <a:normAutofit/>
          </a:bodyPr>
          <a:lstStyle/>
          <a:p>
            <a:r>
              <a:rPr lang="en-US" dirty="0"/>
              <a:t>Pro: access different populations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461808-84A4-E34F-AEA6-7A3256298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5430627" cy="326350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Typical lab-based studies will sample from university student population</a:t>
            </a:r>
          </a:p>
          <a:p>
            <a:r>
              <a:rPr lang="en-US" dirty="0"/>
              <a:t>Mostly undergraduates</a:t>
            </a:r>
          </a:p>
          <a:p>
            <a:r>
              <a:rPr lang="en-US" dirty="0"/>
              <a:t>Mostly young</a:t>
            </a:r>
          </a:p>
          <a:p>
            <a:r>
              <a:rPr lang="en-US" dirty="0"/>
              <a:t>All highly educated</a:t>
            </a:r>
          </a:p>
          <a:p>
            <a:r>
              <a:rPr lang="en-US" dirty="0"/>
              <a:t>In Edinburgh, mainly native English speakers (obviously varies between unis) </a:t>
            </a:r>
          </a:p>
          <a:p>
            <a:pPr marL="0" indent="0">
              <a:buNone/>
            </a:pPr>
            <a:r>
              <a:rPr lang="en-US" dirty="0"/>
              <a:t>If you want to access a different population, crowdsourcing might let you do that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545381-1AC2-0A41-B834-0395BFCD9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199" y="0"/>
            <a:ext cx="2775598" cy="5143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1AE125-9538-F14A-ACAF-3A6192ADA154}"/>
              </a:ext>
            </a:extLst>
          </p:cNvPr>
          <p:cNvSpPr txBox="1"/>
          <p:nvPr/>
        </p:nvSpPr>
        <p:spPr>
          <a:xfrm>
            <a:off x="3811837" y="4684990"/>
            <a:ext cx="2538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Pavlick et al. (2014)</a:t>
            </a:r>
          </a:p>
        </p:txBody>
      </p:sp>
    </p:spTree>
    <p:extLst>
      <p:ext uri="{BB962C8B-B14F-4D97-AF65-F5344CB8AC3E}">
        <p14:creationId xmlns:p14="http://schemas.microsoft.com/office/powerpoint/2010/main" val="3995899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268DB-0CDD-C247-937A-6E8D6B417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Pro: + for replicability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3936-C44C-5A4F-81A0-C30458233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172882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If you see a result in a scientific paper, can you assume that the effect they report is real and not just, e.g., a statistical fluke?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/>
              <a:t>One way to check: replication</a:t>
            </a:r>
          </a:p>
          <a:p>
            <a:r>
              <a:rPr lang="en-US" dirty="0"/>
              <a:t>Take someone else’s experiment, replicate it, check you get the same result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425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B892E-B62D-782A-BB10-77075EFE6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is mainly a pointer to other 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547CDF-70D3-2644-C26C-FFC991A034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These slides and code are available online for more leisurely perusal</a:t>
            </a:r>
          </a:p>
          <a:p>
            <a:r>
              <a:rPr lang="en-US" dirty="0">
                <a:hlinkClick r:id="rId2"/>
              </a:rPr>
              <a:t>https://github.com/kennysmithed/oels_emlar2023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Lots of more detailed materials on my Edinburgh undergrad/Masters course page!</a:t>
            </a:r>
          </a:p>
          <a:p>
            <a:r>
              <a:rPr lang="en-US" dirty="0"/>
              <a:t>2022 iteration: </a:t>
            </a:r>
            <a:r>
              <a:rPr lang="en-US" dirty="0">
                <a:hlinkClick r:id="rId3"/>
              </a:rPr>
              <a:t>https://kennysmithed.github.io/oels2022/</a:t>
            </a:r>
            <a:endParaRPr lang="en-US" dirty="0"/>
          </a:p>
          <a:p>
            <a:r>
              <a:rPr lang="en-US" dirty="0"/>
              <a:t>Longer lecture slides, papers, detailed notes on crowdsourcing</a:t>
            </a:r>
          </a:p>
          <a:p>
            <a:r>
              <a:rPr lang="en-US" dirty="0"/>
              <a:t>Example code for linguistics experiments of various complexities</a:t>
            </a:r>
          </a:p>
          <a:p>
            <a:r>
              <a:rPr lang="en-US" dirty="0"/>
              <a:t>Linguistics undergrad/MSc students with little prior coding experience all produce a working experiment by the end of the course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862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9DC1ABD-96B2-524F-A38B-3EB97DDB6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4263" y="0"/>
            <a:ext cx="5795473" cy="463637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AD2A11A-7975-DA4E-AE60-08BCACA20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3717" y="4783903"/>
            <a:ext cx="6870283" cy="455131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GB" sz="1600" dirty="0"/>
              <a:t>From Open Science Collaboration, 2015, </a:t>
            </a:r>
            <a:r>
              <a:rPr lang="en-GB" sz="1600" i="1" dirty="0"/>
              <a:t>Science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3425439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268DB-0CDD-C247-937A-6E8D6B417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Pro: + for replicability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3936-C44C-5A4F-81A0-C30458233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If you see a result in a scientific paper, can you assume that the effect they report is real and not just, e.g., a statistical fluke?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/>
              <a:t>One way to check: replication</a:t>
            </a:r>
          </a:p>
          <a:p>
            <a:r>
              <a:rPr lang="en-US" dirty="0"/>
              <a:t>Take someone else’s experiment, replicate it, check you get the same result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/>
              <a:t>Multiple potential advantages for online data collection</a:t>
            </a:r>
          </a:p>
          <a:p>
            <a:r>
              <a:rPr lang="en-US" dirty="0"/>
              <a:t>Because collecting a large sample is easy, small-sample experiments (which are more prone to statistical flukes) can be avoided </a:t>
            </a:r>
          </a:p>
          <a:p>
            <a:r>
              <a:rPr lang="en-US" dirty="0"/>
              <a:t>Because collecting data online is fast and easy, it makes it easier to replicate experiments (including your own!)</a:t>
            </a:r>
          </a:p>
          <a:p>
            <a:r>
              <a:rPr lang="en-US" dirty="0"/>
              <a:t>Because populations are shared, makes it easy to replicate closely (avoiding e.g. “ah it’s because your population is different” responses to non-replication)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485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C4434-E28D-204B-9F46-635831E3F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Con: expensive (</a:t>
            </a:r>
            <a:r>
              <a:rPr lang="en-US" b="1" dirty="0">
                <a:solidFill>
                  <a:srgbClr val="FF0000"/>
                </a:solidFill>
              </a:rPr>
              <a:t>not cheap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F5739-25F5-3446-95FC-D73C7ECAF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900" dirty="0" err="1"/>
              <a:t>Mturk</a:t>
            </a:r>
            <a:r>
              <a:rPr lang="en-US" sz="1900" dirty="0"/>
              <a:t> does not set minimum pay rates</a:t>
            </a:r>
          </a:p>
          <a:p>
            <a:pPr marL="0" indent="0">
              <a:buNone/>
            </a:pPr>
            <a:r>
              <a:rPr lang="en-US" sz="1900" dirty="0"/>
              <a:t>Prolific does, but they are low (£6/hour)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801D9D-1964-6547-A4BE-34424031DC90}"/>
              </a:ext>
            </a:extLst>
          </p:cNvPr>
          <p:cNvSpPr/>
          <p:nvPr/>
        </p:nvSpPr>
        <p:spPr>
          <a:xfrm>
            <a:off x="3943349" y="4168580"/>
            <a:ext cx="50133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www.gov.uk</a:t>
            </a:r>
            <a:r>
              <a:rPr lang="en-US" dirty="0"/>
              <a:t>/national-minimum-wage-rates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000D97-6534-2E92-AC44-E068C43AD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1858" y="2425700"/>
            <a:ext cx="5134854" cy="174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275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C4434-E28D-204B-9F46-635831E3F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Con: expensive (</a:t>
            </a:r>
            <a:r>
              <a:rPr lang="en-US" b="1" dirty="0"/>
              <a:t>not cheap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F5739-25F5-3446-95FC-D73C7ECAF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err="1"/>
              <a:t>Mturk</a:t>
            </a:r>
            <a:r>
              <a:rPr lang="en-US" dirty="0"/>
              <a:t> does not set minimum pay rates</a:t>
            </a:r>
          </a:p>
          <a:p>
            <a:pPr marL="0" indent="0">
              <a:buNone/>
            </a:pPr>
            <a:r>
              <a:rPr lang="en-US" dirty="0"/>
              <a:t>Prolific does, but they are low (£6/hour)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b="1" dirty="0"/>
              <a:t>But we should not be paying at those rates</a:t>
            </a:r>
          </a:p>
          <a:p>
            <a:r>
              <a:rPr lang="en-US" dirty="0"/>
              <a:t>It’s unethical</a:t>
            </a:r>
          </a:p>
          <a:p>
            <a:r>
              <a:rPr lang="en-US" dirty="0"/>
              <a:t>It’s exploitative</a:t>
            </a:r>
          </a:p>
          <a:p>
            <a:endParaRPr lang="en-US" sz="1300" dirty="0"/>
          </a:p>
          <a:p>
            <a:pPr marL="0" indent="0">
              <a:buNone/>
            </a:pPr>
            <a:r>
              <a:rPr lang="en-US" dirty="0"/>
              <a:t>Additionally</a:t>
            </a:r>
          </a:p>
          <a:p>
            <a:r>
              <a:rPr lang="en-US" dirty="0" err="1"/>
              <a:t>Mturk</a:t>
            </a:r>
            <a:r>
              <a:rPr lang="en-US" dirty="0"/>
              <a:t> and Prolific charge fees: 20-40% on top of what goes to participant</a:t>
            </a:r>
          </a:p>
          <a:p>
            <a:r>
              <a:rPr lang="en-US" dirty="0"/>
              <a:t>Plus sample sizes tend to be bigger (because data quality can be lower or just because you can)</a:t>
            </a:r>
          </a:p>
        </p:txBody>
      </p:sp>
    </p:spTree>
    <p:extLst>
      <p:ext uri="{BB962C8B-B14F-4D97-AF65-F5344CB8AC3E}">
        <p14:creationId xmlns:p14="http://schemas.microsoft.com/office/powerpoint/2010/main" val="551901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What is customer service? – Entrepreneur Handbook">
            <a:extLst>
              <a:ext uri="{FF2B5EF4-FFF2-40B4-BE49-F238E27FC236}">
                <a16:creationId xmlns:a16="http://schemas.microsoft.com/office/drawing/2014/main" id="{122E9E4D-EA41-DA40-87E4-5A5F170086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13"/>
            <a:ext cx="9144000" cy="512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53EAE1-934B-484B-992E-8A7F2EEE1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Some other quick remarks on your </a:t>
            </a:r>
            <a:r>
              <a:rPr lang="en-US" dirty="0" err="1"/>
              <a:t>behaviour</a:t>
            </a:r>
            <a:r>
              <a:rPr lang="en-US" dirty="0"/>
              <a:t> on crowdsourcing 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22CE-562B-F044-8DE4-F7DE26681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Pay fairly</a:t>
            </a:r>
          </a:p>
          <a:p>
            <a:r>
              <a:rPr lang="en-US" dirty="0"/>
              <a:t>Test and test before putting your study up</a:t>
            </a:r>
          </a:p>
          <a:p>
            <a:pPr lvl="1"/>
            <a:r>
              <a:rPr lang="en-US" dirty="0"/>
              <a:t>If things break or take a lot longer than advertised, participants get stressed</a:t>
            </a:r>
          </a:p>
          <a:p>
            <a:r>
              <a:rPr lang="en-US" dirty="0"/>
              <a:t>Reject infrequently, if at all</a:t>
            </a:r>
          </a:p>
          <a:p>
            <a:r>
              <a:rPr lang="en-US" dirty="0"/>
              <a:t>Respond promptly and politely to questions, don’t get into arguments</a:t>
            </a:r>
          </a:p>
          <a:p>
            <a:r>
              <a:rPr lang="en-US" b="1" dirty="0"/>
              <a:t>If in doubt, pay out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5604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2FEFE-C460-684F-BAA7-42784020E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Con: Lack of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160D9-B8BB-EE4A-8C1E-E4726DCEF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In a normal lab study</a:t>
            </a:r>
          </a:p>
          <a:p>
            <a:r>
              <a:rPr lang="en-US" dirty="0"/>
              <a:t>You interact with your participants when they arrive, and can see that they are indeed e.g. a sober human who speaks English natively</a:t>
            </a:r>
          </a:p>
          <a:p>
            <a:r>
              <a:rPr lang="en-US" dirty="0"/>
              <a:t>They take part in a quiet, controlled lab environment on a modern machine that behaves in a known way</a:t>
            </a:r>
          </a:p>
          <a:p>
            <a:r>
              <a:rPr lang="en-US" dirty="0"/>
              <a:t>You can monitor them as they participate, and they know this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/>
              <a:t>With crowdsourced participants participating remotely, none of these things are true</a:t>
            </a:r>
          </a:p>
          <a:p>
            <a:r>
              <a:rPr lang="en-US" dirty="0"/>
              <a:t>Consequently, experiments need to be designed to handle this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133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E22E1-0E1F-BC4C-9D5C-3A57B9917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Some ways to compensate </a:t>
            </a:r>
            <a:br>
              <a:rPr lang="en-US" dirty="0"/>
            </a:br>
            <a:r>
              <a:rPr lang="en-US" dirty="0"/>
              <a:t>for lack of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922A4-9830-1F41-A54F-FA396D669E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5264943" cy="2097312"/>
          </a:xfrm>
        </p:spPr>
        <p:txBody>
          <a:bodyPr>
            <a:normAutofit/>
          </a:bodyPr>
          <a:lstStyle/>
          <a:p>
            <a:r>
              <a:rPr lang="en-US" dirty="0"/>
              <a:t>Add checks on who the participants are: native language checks, instruction comprehension checks, …</a:t>
            </a:r>
          </a:p>
          <a:p>
            <a:r>
              <a:rPr lang="en-US" dirty="0"/>
              <a:t>Add attention checks during the task, identify (and eject?) people who are not attending or who are responding randomly</a:t>
            </a:r>
          </a:p>
        </p:txBody>
      </p:sp>
      <p:pic>
        <p:nvPicPr>
          <p:cNvPr id="4098" name="Picture 2" descr="Medieval Knight with Arrow In Eye Slot | Know Your Meme">
            <a:extLst>
              <a:ext uri="{FF2B5EF4-FFF2-40B4-BE49-F238E27FC236}">
                <a16:creationId xmlns:a16="http://schemas.microsoft.com/office/drawing/2014/main" id="{7F2DC672-96A3-FE43-9B40-3C1BFF747C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1833" y="101505"/>
            <a:ext cx="3104866" cy="2456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5B647CF-768D-4148-9F34-B227A5F83FA3}"/>
              </a:ext>
            </a:extLst>
          </p:cNvPr>
          <p:cNvSpPr txBox="1">
            <a:spLocks/>
          </p:cNvSpPr>
          <p:nvPr/>
        </p:nvSpPr>
        <p:spPr>
          <a:xfrm>
            <a:off x="628650" y="3360734"/>
            <a:ext cx="7886700" cy="1279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Can you make it easier to pay attention than not?</a:t>
            </a:r>
          </a:p>
          <a:p>
            <a:r>
              <a:rPr lang="en-US" dirty="0"/>
              <a:t>Make the experiment short and fun! Most tasks on these platforms are pretty dull.</a:t>
            </a:r>
          </a:p>
        </p:txBody>
      </p:sp>
    </p:spTree>
    <p:extLst>
      <p:ext uri="{BB962C8B-B14F-4D97-AF65-F5344CB8AC3E}">
        <p14:creationId xmlns:p14="http://schemas.microsoft.com/office/powerpoint/2010/main" val="3244575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D3D84-48D9-9D49-B41E-4914F9618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Con: encourages dumb experiments (?)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24992-FBF8-5F4B-8393-9B938C32C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No hard constraints</a:t>
            </a:r>
            <a:r>
              <a:rPr lang="en-US" dirty="0"/>
              <a:t>, but because of the lack of control, stuff that works best involves constrained and low-effort responses </a:t>
            </a:r>
          </a:p>
          <a:p>
            <a:r>
              <a:rPr lang="en-US" dirty="0"/>
              <a:t>One-off decisions (i.e. not involving complex integration of info)</a:t>
            </a:r>
          </a:p>
          <a:p>
            <a:r>
              <a:rPr lang="en-US" dirty="0"/>
              <a:t>Few restricted choices per trial (not e.g. open-ended typing)</a:t>
            </a:r>
          </a:p>
          <a:p>
            <a:r>
              <a:rPr lang="en-US" dirty="0"/>
              <a:t>Short experiments (a few minutes rather than an hour)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/>
              <a:t>Can you investigate the questions you want using these sorts of methods?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374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268DB-0CDD-C247-937A-6E8D6B417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Con: - for replicability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3936-C44C-5A4F-81A0-C30458233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6710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If you see a result in a scientific paper, can you assume that the effect they report is real and not just, e.g., a statistical fluke?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E5286A-7E84-5244-A43C-B0A5E6FA1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3960" y="2253894"/>
            <a:ext cx="3100040" cy="2480032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827F663-3D7C-644D-B1B1-24B5B1F99B9E}"/>
              </a:ext>
            </a:extLst>
          </p:cNvPr>
          <p:cNvSpPr txBox="1">
            <a:spLocks/>
          </p:cNvSpPr>
          <p:nvPr/>
        </p:nvSpPr>
        <p:spPr>
          <a:xfrm>
            <a:off x="628650" y="2339413"/>
            <a:ext cx="5415310" cy="2731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Potential risk of online data collection: Because collecting data online is fast and easy, it makes it easier to run lots of experiments, and just publish the ones that “work” (cf. “the file drawer problem”)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597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3F1BF-F57C-D342-9C72-8427C8AD8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note: Comparability with lab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5C266-BC33-094F-A1F2-0F538D1BCF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People often want to know if crowdsourced data is like lab data (i.e. do effects shown in the lab replicate online?)</a:t>
            </a:r>
          </a:p>
          <a:p>
            <a:r>
              <a:rPr lang="en-US" dirty="0"/>
              <a:t>Lab data as a “gold standard” due to higher levels of control</a:t>
            </a:r>
          </a:p>
          <a:p>
            <a:r>
              <a:rPr lang="en-US" dirty="0"/>
              <a:t>Or just because the effect you are interested in has only been shown in the lab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Effects of many paradigms first tested in the lab were replicated with crowdsourced populations (e.g., Monroe et al., 2010; </a:t>
            </a:r>
            <a:r>
              <a:rPr lang="en-US" dirty="0" err="1"/>
              <a:t>Enochson</a:t>
            </a:r>
            <a:r>
              <a:rPr lang="en-US" dirty="0"/>
              <a:t> &amp; Culbertson, 2015; Loy &amp; Smith, 2021; …)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568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6072E-3B42-2824-4E9F-581B2C9A9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Why run experiments online?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B1ECB-9BAF-7D59-0887-57BB0E53A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Pandemics!</a:t>
            </a:r>
          </a:p>
          <a:p>
            <a:r>
              <a:rPr lang="en-US" dirty="0"/>
              <a:t>Faster</a:t>
            </a:r>
          </a:p>
          <a:p>
            <a:r>
              <a:rPr lang="en-US" dirty="0"/>
              <a:t>Larger samples</a:t>
            </a:r>
          </a:p>
          <a:p>
            <a:r>
              <a:rPr lang="en-US" dirty="0"/>
              <a:t>Potentially more diverse populations (less WEIRD)</a:t>
            </a:r>
          </a:p>
          <a:p>
            <a:r>
              <a:rPr lang="en-US" dirty="0"/>
              <a:t>Access to specific populations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2087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What is customer service? – Entrepreneur Handbook">
            <a:extLst>
              <a:ext uri="{FF2B5EF4-FFF2-40B4-BE49-F238E27FC236}">
                <a16:creationId xmlns:a16="http://schemas.microsoft.com/office/drawing/2014/main" id="{122E9E4D-EA41-DA40-87E4-5A5F170086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13"/>
            <a:ext cx="9144000" cy="512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53EAE1-934B-484B-992E-8A7F2EEE1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Some other quick remarks on your </a:t>
            </a:r>
            <a:r>
              <a:rPr lang="en-US" dirty="0" err="1"/>
              <a:t>behaviour</a:t>
            </a:r>
            <a:r>
              <a:rPr lang="en-US" dirty="0"/>
              <a:t> on crowdsourcing 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22CE-562B-F044-8DE4-F7DE26681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Pay fairly</a:t>
            </a:r>
          </a:p>
          <a:p>
            <a:r>
              <a:rPr lang="en-US" dirty="0"/>
              <a:t>Test and test before putting your study up</a:t>
            </a:r>
          </a:p>
          <a:p>
            <a:pPr lvl="1"/>
            <a:r>
              <a:rPr lang="en-US" dirty="0"/>
              <a:t>If things break or take a lot longer than advertised, participants get stressed</a:t>
            </a:r>
          </a:p>
          <a:p>
            <a:r>
              <a:rPr lang="en-US" dirty="0"/>
              <a:t>Reject infrequently, if at all</a:t>
            </a:r>
          </a:p>
          <a:p>
            <a:r>
              <a:rPr lang="en-US" dirty="0"/>
              <a:t>Respond promptly and politely to questions, don’t get into arguments</a:t>
            </a:r>
          </a:p>
          <a:p>
            <a:r>
              <a:rPr lang="en-US" b="1" dirty="0"/>
              <a:t>If in doubt, pay out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0751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A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5D7C-4D7A-404F-8631-FADCA477B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968" y="2074664"/>
            <a:ext cx="7886700" cy="99417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Building online experiments </a:t>
            </a:r>
            <a:br>
              <a:rPr lang="en-US" dirty="0"/>
            </a:br>
            <a:r>
              <a:rPr lang="en-US" dirty="0"/>
              <a:t>using </a:t>
            </a:r>
            <a:r>
              <a:rPr lang="en-US" dirty="0" err="1"/>
              <a:t>javascript</a:t>
            </a:r>
            <a:r>
              <a:rPr lang="en-US" dirty="0"/>
              <a:t> and </a:t>
            </a:r>
            <a:r>
              <a:rPr lang="en-US" dirty="0" err="1"/>
              <a:t>jsPsych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7694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59803-5036-C84C-8859-13A2BD060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Javascript</a:t>
            </a:r>
            <a:r>
              <a:rPr lang="en-US" dirty="0"/>
              <a:t> and </a:t>
            </a:r>
            <a:r>
              <a:rPr lang="en-US" dirty="0" err="1"/>
              <a:t>jsPsych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73F33-C383-B043-8EF9-5215C1A14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Javascript</a:t>
            </a:r>
            <a:r>
              <a:rPr lang="en-US" dirty="0"/>
              <a:t>: a programming language that runs in web browsers</a:t>
            </a:r>
          </a:p>
          <a:p>
            <a:pPr marL="0" indent="0">
              <a:buNone/>
            </a:pPr>
            <a:r>
              <a:rPr lang="en-US" dirty="0" err="1"/>
              <a:t>jsPsych</a:t>
            </a:r>
            <a:r>
              <a:rPr lang="en-US" dirty="0"/>
              <a:t>: a library that makes it easy to build experiments (</a:t>
            </a:r>
            <a:r>
              <a:rPr lang="en-US" dirty="0">
                <a:hlinkClick r:id="rId3"/>
              </a:rPr>
              <a:t>https://www.jspsych.org</a:t>
            </a:r>
            <a:r>
              <a:rPr lang="en-US" dirty="0"/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2BA267-87A5-9249-87C5-72EBA4F5055C}"/>
              </a:ext>
            </a:extLst>
          </p:cNvPr>
          <p:cNvSpPr/>
          <p:nvPr/>
        </p:nvSpPr>
        <p:spPr>
          <a:xfrm>
            <a:off x="628650" y="3101024"/>
            <a:ext cx="645795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latin typeface="Roboto" panose="02000000000000000000" pitchFamily="2" charset="0"/>
              </a:rPr>
              <a:t>de Leeuw, J. R. (2015). </a:t>
            </a:r>
            <a:r>
              <a:rPr lang="en-GB" dirty="0" err="1">
                <a:latin typeface="Roboto" panose="02000000000000000000" pitchFamily="2" charset="0"/>
              </a:rPr>
              <a:t>jsPsych</a:t>
            </a:r>
            <a:r>
              <a:rPr lang="en-GB" dirty="0">
                <a:latin typeface="Roboto" panose="02000000000000000000" pitchFamily="2" charset="0"/>
              </a:rPr>
              <a:t>: A JavaScript library for creating </a:t>
            </a:r>
            <a:r>
              <a:rPr lang="en-GB" dirty="0" err="1">
                <a:latin typeface="Roboto" panose="02000000000000000000" pitchFamily="2" charset="0"/>
              </a:rPr>
              <a:t>behavioral</a:t>
            </a:r>
            <a:r>
              <a:rPr lang="en-GB" dirty="0">
                <a:latin typeface="Roboto" panose="02000000000000000000" pitchFamily="2" charset="0"/>
              </a:rPr>
              <a:t> experiments in a web browser. </a:t>
            </a:r>
            <a:r>
              <a:rPr lang="en-GB" i="1" dirty="0" err="1">
                <a:latin typeface="Roboto" panose="02000000000000000000" pitchFamily="2" charset="0"/>
              </a:rPr>
              <a:t>Behavior</a:t>
            </a:r>
            <a:r>
              <a:rPr lang="en-GB" i="1" dirty="0">
                <a:latin typeface="Roboto" panose="02000000000000000000" pitchFamily="2" charset="0"/>
              </a:rPr>
              <a:t> Research Methods</a:t>
            </a:r>
            <a:r>
              <a:rPr lang="en-GB" dirty="0">
                <a:latin typeface="Roboto" panose="02000000000000000000" pitchFamily="2" charset="0"/>
              </a:rPr>
              <a:t>, </a:t>
            </a:r>
            <a:r>
              <a:rPr lang="en-GB" i="1" dirty="0">
                <a:latin typeface="Roboto" panose="02000000000000000000" pitchFamily="2" charset="0"/>
              </a:rPr>
              <a:t>47</a:t>
            </a:r>
            <a:r>
              <a:rPr lang="en-GB" dirty="0">
                <a:latin typeface="Roboto" panose="02000000000000000000" pitchFamily="2" charset="0"/>
              </a:rPr>
              <a:t>, 1-12. doi:10.3758/s13428-014-0458-y.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8B8C692-BF06-A24E-A00E-816C1E25A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0124" y="2622889"/>
            <a:ext cx="1253067" cy="187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2C197F-03E0-914C-9474-F8392C2BD7EB}"/>
              </a:ext>
            </a:extLst>
          </p:cNvPr>
          <p:cNvSpPr txBox="1"/>
          <p:nvPr/>
        </p:nvSpPr>
        <p:spPr>
          <a:xfrm flipH="1">
            <a:off x="7174110" y="4502489"/>
            <a:ext cx="1605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Josh de Leeuw</a:t>
            </a:r>
          </a:p>
          <a:p>
            <a:r>
              <a:rPr lang="en-US" i="1" dirty="0"/>
              <a:t>Vassar College</a:t>
            </a:r>
          </a:p>
        </p:txBody>
      </p:sp>
    </p:spTree>
    <p:extLst>
      <p:ext uri="{BB962C8B-B14F-4D97-AF65-F5344CB8AC3E}">
        <p14:creationId xmlns:p14="http://schemas.microsoft.com/office/powerpoint/2010/main" val="2938207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41C6E-035C-984D-A860-8111B6613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for teaching yourself </a:t>
            </a:r>
            <a:r>
              <a:rPr lang="en-US" dirty="0" err="1"/>
              <a:t>jsPsych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A5790-CD91-6845-A75D-8BF467891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My course: </a:t>
            </a:r>
            <a:r>
              <a:rPr lang="en-US" dirty="0">
                <a:hlinkClick r:id="rId2"/>
              </a:rPr>
              <a:t>https://kennysmithed.github.io/oels2022/</a:t>
            </a:r>
            <a:endParaRPr lang="en-US" dirty="0"/>
          </a:p>
          <a:p>
            <a:r>
              <a:rPr lang="en-US" dirty="0"/>
              <a:t>The main </a:t>
            </a:r>
            <a:r>
              <a:rPr lang="en-US" dirty="0" err="1"/>
              <a:t>jsPsych</a:t>
            </a:r>
            <a:r>
              <a:rPr lang="en-US" dirty="0"/>
              <a:t> webpage: </a:t>
            </a:r>
            <a:r>
              <a:rPr lang="en-US" dirty="0">
                <a:hlinkClick r:id="rId3"/>
              </a:rPr>
              <a:t>https://www.jspsych.org</a:t>
            </a:r>
            <a:r>
              <a:rPr lang="en-US" dirty="0"/>
              <a:t> </a:t>
            </a:r>
          </a:p>
          <a:p>
            <a:r>
              <a:rPr lang="en-US" dirty="0"/>
              <a:t>Josh de Leeuw’s tutorials at Moving Research Online workshop, 2020: </a:t>
            </a:r>
            <a:r>
              <a:rPr lang="en-US" dirty="0">
                <a:hlinkClick r:id="rId4"/>
              </a:rPr>
              <a:t>https://www.movingresearchonline.info</a:t>
            </a:r>
            <a:endParaRPr lang="en-US" dirty="0"/>
          </a:p>
          <a:p>
            <a:r>
              <a:rPr lang="en-US" dirty="0" err="1"/>
              <a:t>jsPsych</a:t>
            </a:r>
            <a:r>
              <a:rPr lang="en-US" dirty="0"/>
              <a:t> discussion forum on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5"/>
              </a:rPr>
              <a:t>https://github.com/jspsych/jsPsych/discussions</a:t>
            </a:r>
            <a:r>
              <a:rPr lang="en-US" dirty="0"/>
              <a:t> </a:t>
            </a:r>
          </a:p>
          <a:p>
            <a:r>
              <a:rPr lang="en-US" dirty="0"/>
              <a:t>Plus for general </a:t>
            </a:r>
            <a:r>
              <a:rPr lang="en-US" dirty="0" err="1"/>
              <a:t>javascript</a:t>
            </a:r>
            <a:r>
              <a:rPr lang="en-US" dirty="0"/>
              <a:t> help, googling until you find an answer you can use on </a:t>
            </a:r>
            <a:r>
              <a:rPr lang="en-US" dirty="0" err="1"/>
              <a:t>StackOverflow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437858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Building Block Creator Pack Pieces Mixed Variety Of Set Pieces image 0">
            <a:extLst>
              <a:ext uri="{FF2B5EF4-FFF2-40B4-BE49-F238E27FC236}">
                <a16:creationId xmlns:a16="http://schemas.microsoft.com/office/drawing/2014/main" id="{BE0F4CF4-150C-5347-AE71-557FE42432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18017"/>
            <a:ext cx="9168342" cy="6396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02833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64C78-BFFC-9244-8242-D3112C356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Plugins and timelines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BE4BC-3A54-0544-B676-867FFD31D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Plugins:</a:t>
            </a:r>
            <a:r>
              <a:rPr lang="en-US" dirty="0"/>
              <a:t> basic building blocks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Timeline:</a:t>
            </a:r>
            <a:r>
              <a:rPr lang="en-US" dirty="0"/>
              <a:t> a sequence of those building blocks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3281BC-7159-361F-71A7-87D0CFACA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600" y="1876543"/>
            <a:ext cx="5575300" cy="13826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0F8468F-10E7-47AC-6F63-9AEE538F4C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600" y="3845323"/>
            <a:ext cx="56134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8899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98A49-905C-6B44-9E79-B93735E3A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 wide range of plugins available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5FD88-B2A4-BD46-BF5A-607E30A862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See </a:t>
            </a:r>
            <a:r>
              <a:rPr lang="en-US" dirty="0">
                <a:hlinkClick r:id="rId3"/>
              </a:rPr>
              <a:t>https://www.jspsych.org/7.3/plugins/list-of-plugins/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Building an experiment involves</a:t>
            </a:r>
          </a:p>
          <a:p>
            <a:r>
              <a:rPr lang="en-US" dirty="0"/>
              <a:t>Knowing how to use plugins</a:t>
            </a:r>
          </a:p>
          <a:p>
            <a:r>
              <a:rPr lang="en-US" dirty="0"/>
              <a:t>Figuring out how to piece them together</a:t>
            </a:r>
          </a:p>
          <a:p>
            <a:r>
              <a:rPr lang="en-US" dirty="0"/>
              <a:t>Some tiny bits of html and </a:t>
            </a:r>
            <a:r>
              <a:rPr lang="en-US" dirty="0" err="1"/>
              <a:t>javascript</a:t>
            </a:r>
            <a:r>
              <a:rPr lang="en-US" dirty="0"/>
              <a:t> to connect the plugins and make them do what you want</a:t>
            </a:r>
          </a:p>
          <a:p>
            <a:r>
              <a:rPr lang="en-US" dirty="0"/>
              <a:t>(Occasionally, and optionally, making your own plugin)</a:t>
            </a:r>
          </a:p>
          <a:p>
            <a:r>
              <a:rPr lang="en-US" b="1" dirty="0"/>
              <a:t>Massive reuse of code within and across experiments!</a:t>
            </a:r>
          </a:p>
        </p:txBody>
      </p:sp>
    </p:spTree>
    <p:extLst>
      <p:ext uri="{BB962C8B-B14F-4D97-AF65-F5344CB8AC3E}">
        <p14:creationId xmlns:p14="http://schemas.microsoft.com/office/powerpoint/2010/main" val="1713817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D3211-994D-2F43-9965-A2F08BD83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Common components of experiments I build (usually artificial language learning tasks)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DB9ED-66B9-6C4B-AFA6-2DC3A2233C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1. Consent and instructions</a:t>
            </a:r>
          </a:p>
          <a:p>
            <a:r>
              <a:rPr lang="en-US" dirty="0"/>
              <a:t>Minimally, some text + a button click</a:t>
            </a:r>
            <a:endParaRPr lang="en-US" sz="900" dirty="0"/>
          </a:p>
          <a:p>
            <a:pPr marL="0" indent="0">
              <a:buNone/>
            </a:pPr>
            <a:r>
              <a:rPr lang="en-US" dirty="0"/>
              <a:t>2. Training</a:t>
            </a:r>
          </a:p>
          <a:p>
            <a:r>
              <a:rPr lang="en-US" dirty="0"/>
              <a:t>Stimuli can be images, text, sounds</a:t>
            </a:r>
          </a:p>
          <a:p>
            <a:r>
              <a:rPr lang="en-US" dirty="0"/>
              <a:t>Entirely passive, or </a:t>
            </a:r>
            <a:r>
              <a:rPr lang="en-US" b="1" dirty="0"/>
              <a:t>responses required to maintain engagement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dirty="0"/>
              <a:t>3. Test</a:t>
            </a:r>
          </a:p>
          <a:p>
            <a:r>
              <a:rPr lang="en-US" dirty="0"/>
              <a:t>Stimuli can be images, text, sounds</a:t>
            </a:r>
          </a:p>
          <a:p>
            <a:r>
              <a:rPr lang="en-US" dirty="0"/>
              <a:t>Responses required: button clicks, key presses, spoken responses</a:t>
            </a:r>
            <a:endParaRPr lang="en-US" sz="1000" dirty="0"/>
          </a:p>
          <a:p>
            <a:pPr marL="0" indent="0">
              <a:buNone/>
            </a:pPr>
            <a:r>
              <a:rPr lang="en-US" dirty="0"/>
              <a:t>4. Demographics/additional info</a:t>
            </a:r>
          </a:p>
          <a:p>
            <a:r>
              <a:rPr lang="en-US" dirty="0"/>
              <a:t>Radio buttons, drop-down menus, numbers, free-text comments, …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175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63238-1F33-934D-8B30-6326BAADE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frequency-learning 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771F7-A67F-0D48-BBB5-3E10BDA1BD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Ferdinand, V., Kirby, S., &amp; Smith, K. (2019). The cognitive roots of regularization in language. </a:t>
            </a:r>
            <a:r>
              <a:rPr lang="en-US" i="1" dirty="0"/>
              <a:t>Cognition, 184, </a:t>
            </a:r>
            <a:r>
              <a:rPr lang="en-US" dirty="0"/>
              <a:t>53-68.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dirty="0"/>
              <a:t>Under what conditions do participants accurately track frequency distributions in their input, and when do they </a:t>
            </a:r>
            <a:r>
              <a:rPr lang="en-US" i="1" dirty="0"/>
              <a:t>regularize</a:t>
            </a:r>
            <a:r>
              <a:rPr lang="en-US" dirty="0"/>
              <a:t> (over-use frequent variants)?</a:t>
            </a:r>
          </a:p>
          <a:p>
            <a:r>
              <a:rPr lang="en-US" dirty="0"/>
              <a:t>Standard paradigm in the artificial language learning literature, e.g. Hudson Kam &amp; Newport, 2005; </a:t>
            </a:r>
            <a:r>
              <a:rPr lang="en-US" dirty="0" err="1"/>
              <a:t>Vouloumanos</a:t>
            </a:r>
            <a:r>
              <a:rPr lang="en-US" dirty="0"/>
              <a:t>, 2008; </a:t>
            </a:r>
            <a:r>
              <a:rPr lang="en-US" dirty="0" err="1"/>
              <a:t>Reali</a:t>
            </a:r>
            <a:r>
              <a:rPr lang="en-US" dirty="0"/>
              <a:t> &amp; Griffiths, 2009; Smith &amp; </a:t>
            </a:r>
            <a:r>
              <a:rPr lang="en-US" dirty="0" err="1"/>
              <a:t>Wonnacott</a:t>
            </a:r>
            <a:r>
              <a:rPr lang="en-US" dirty="0"/>
              <a:t>, 2010; Culbertson et al., 2012; …</a:t>
            </a:r>
          </a:p>
          <a:p>
            <a:endParaRPr lang="en-US" sz="1300" dirty="0"/>
          </a:p>
          <a:p>
            <a:pPr marL="0" indent="0">
              <a:buNone/>
            </a:pPr>
            <a:r>
              <a:rPr lang="en-US" dirty="0"/>
              <a:t>We were interested in effects of domain (linguistic vs non-linguistic stimuli) and demand (number of frequency distributions you have to track) </a:t>
            </a:r>
          </a:p>
        </p:txBody>
      </p:sp>
    </p:spTree>
    <p:extLst>
      <p:ext uri="{BB962C8B-B14F-4D97-AF65-F5344CB8AC3E}">
        <p14:creationId xmlns:p14="http://schemas.microsoft.com/office/powerpoint/2010/main" val="1278510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000"/>
          <a:stretch/>
        </p:blipFill>
        <p:spPr>
          <a:xfrm>
            <a:off x="337958" y="1739900"/>
            <a:ext cx="8468084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39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D87F7-F394-0C04-2272-F47841863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Challenges of doing online 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CBA31-17A2-84F7-07BD-3F0A57A28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(For some of us) it’s new</a:t>
            </a:r>
          </a:p>
          <a:p>
            <a:r>
              <a:rPr lang="en-US" dirty="0"/>
              <a:t>Involves more components to take care of </a:t>
            </a:r>
          </a:p>
          <a:p>
            <a:r>
              <a:rPr lang="en-US" dirty="0"/>
              <a:t>(Could) involve more coding</a:t>
            </a:r>
          </a:p>
          <a:p>
            <a:r>
              <a:rPr lang="en-US" dirty="0"/>
              <a:t>Less control:</a:t>
            </a:r>
          </a:p>
          <a:p>
            <a:pPr lvl="1"/>
            <a:r>
              <a:rPr lang="en-US" dirty="0"/>
              <a:t>Who are the participants?</a:t>
            </a:r>
          </a:p>
          <a:p>
            <a:pPr lvl="1"/>
            <a:r>
              <a:rPr lang="en-US" dirty="0"/>
              <a:t>In what environment do they participate in the study?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908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3440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C57F40D-F2B7-68EE-04F3-BA13A26B2F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831" y="3342500"/>
            <a:ext cx="7772400" cy="932996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2959150" y="2756416"/>
            <a:ext cx="114251" cy="6471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1346299" y="2110085"/>
            <a:ext cx="3225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Using an image-button-response plugin to show image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2959150" y="1524001"/>
            <a:ext cx="1843542" cy="5860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6638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F1A20D-8AA3-3E67-7E85-6595175028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831" y="3342500"/>
            <a:ext cx="7772400" cy="932996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2940100" y="2756416"/>
            <a:ext cx="196801" cy="8630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1625699" y="2110085"/>
            <a:ext cx="2628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This specific image is called object2.png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2940100" y="1473201"/>
            <a:ext cx="2139900" cy="6368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85746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075D21-C630-2C5C-DF8B-DE9D7D589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831" y="3342500"/>
            <a:ext cx="7772400" cy="932996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3160943" y="2756416"/>
            <a:ext cx="344257" cy="10916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1846542" y="2387084"/>
            <a:ext cx="26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Show it for 1000ms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3160943" y="2235716"/>
            <a:ext cx="1880957" cy="151368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531377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1FBC2D-FCAB-8FC0-57DC-8E449B0BF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831" y="3342500"/>
            <a:ext cx="7772400" cy="932996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2857500" y="2915167"/>
            <a:ext cx="598358" cy="1072633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2141457" y="2545835"/>
            <a:ext cx="26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No response required!</a:t>
            </a:r>
          </a:p>
        </p:txBody>
      </p:sp>
    </p:spTree>
    <p:extLst>
      <p:ext uri="{BB962C8B-B14F-4D97-AF65-F5344CB8AC3E}">
        <p14:creationId xmlns:p14="http://schemas.microsoft.com/office/powerpoint/2010/main" val="348091035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A8D6164-F86D-39C9-E085-67A87CCC9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67" y="3291186"/>
            <a:ext cx="7772400" cy="1056368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2959150" y="2756416"/>
            <a:ext cx="114251" cy="6471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1346299" y="2110085"/>
            <a:ext cx="3225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Using an image-button-response plugin to show image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2959150" y="1416424"/>
            <a:ext cx="2957556" cy="69366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053591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8AAC665-0A4D-12F2-5E71-E39006FC4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67" y="3291186"/>
            <a:ext cx="7772400" cy="1056368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2940100" y="2756416"/>
            <a:ext cx="196801" cy="8630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1625699" y="2110085"/>
            <a:ext cx="2628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This specific image is called object2.png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2940100" y="1353671"/>
            <a:ext cx="3075218" cy="75641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60578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A4DE202-0DFF-D4D6-DBD3-4A75942389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67" y="3291186"/>
            <a:ext cx="7772400" cy="1056368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3059344" y="2848749"/>
            <a:ext cx="198256" cy="952286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1744942" y="2202418"/>
            <a:ext cx="3025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Show it along with label using the </a:t>
            </a:r>
            <a:r>
              <a:rPr lang="en-US" b="1" dirty="0">
                <a:solidFill>
                  <a:srgbClr val="0070C0"/>
                </a:solidFill>
              </a:rPr>
              <a:t>prompt</a:t>
            </a:r>
            <a:r>
              <a:rPr lang="en-US" dirty="0">
                <a:solidFill>
                  <a:srgbClr val="0070C0"/>
                </a:solidFill>
              </a:rPr>
              <a:t> parameter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3257600" y="1066800"/>
            <a:ext cx="2829435" cy="1135618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862140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4A23D4-E9CD-1193-3AE7-2ED730692D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67" y="3291186"/>
            <a:ext cx="7772400" cy="1056368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3160943" y="2756416"/>
            <a:ext cx="369657" cy="11805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1846542" y="2387084"/>
            <a:ext cx="26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Show it for 2000ms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3160943" y="2070847"/>
            <a:ext cx="2773692" cy="316237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13845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601A26-22AE-DE5F-F379-E41DF40C2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67" y="3291186"/>
            <a:ext cx="7772400" cy="1056368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2959100" y="2915167"/>
            <a:ext cx="496758" cy="1237733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2141457" y="2545835"/>
            <a:ext cx="26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No response required!</a:t>
            </a:r>
          </a:p>
        </p:txBody>
      </p:sp>
    </p:spTree>
    <p:extLst>
      <p:ext uri="{BB962C8B-B14F-4D97-AF65-F5344CB8AC3E}">
        <p14:creationId xmlns:p14="http://schemas.microsoft.com/office/powerpoint/2010/main" val="3461817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A9BA5-C670-6C7E-90A7-3459486B8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experiments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0F89B6-D0DF-C138-B26E-D900462A2A86}"/>
              </a:ext>
            </a:extLst>
          </p:cNvPr>
          <p:cNvSpPr/>
          <p:nvPr/>
        </p:nvSpPr>
        <p:spPr>
          <a:xfrm>
            <a:off x="864394" y="1378744"/>
            <a:ext cx="2021681" cy="14716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61C4C2-7334-F453-6F76-AB6860CE1727}"/>
              </a:ext>
            </a:extLst>
          </p:cNvPr>
          <p:cNvSpPr txBox="1"/>
          <p:nvPr/>
        </p:nvSpPr>
        <p:spPr>
          <a:xfrm>
            <a:off x="864394" y="1785068"/>
            <a:ext cx="202168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Recruiting participants (for me, mainly adults)   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8912E7-26CC-E399-96F6-F1B4CA1F751E}"/>
              </a:ext>
            </a:extLst>
          </p:cNvPr>
          <p:cNvSpPr/>
          <p:nvPr/>
        </p:nvSpPr>
        <p:spPr>
          <a:xfrm>
            <a:off x="4186240" y="1378744"/>
            <a:ext cx="2021681" cy="14716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7CCFD5-206B-9A9C-3D33-86966082F6F7}"/>
              </a:ext>
            </a:extLst>
          </p:cNvPr>
          <p:cNvSpPr txBox="1"/>
          <p:nvPr/>
        </p:nvSpPr>
        <p:spPr>
          <a:xfrm>
            <a:off x="4186240" y="1854514"/>
            <a:ext cx="202168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Participants do the experiment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7EF9917-3D73-BE5C-84C3-AA28DF907D2D}"/>
              </a:ext>
            </a:extLst>
          </p:cNvPr>
          <p:cNvCxnSpPr>
            <a:cxnSpLocks/>
          </p:cNvCxnSpPr>
          <p:nvPr/>
        </p:nvCxnSpPr>
        <p:spPr>
          <a:xfrm>
            <a:off x="2886075" y="2114550"/>
            <a:ext cx="130016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0789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D2156F-F5BE-AF4D-076C-E38FF2D34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35" y="3360284"/>
            <a:ext cx="7772400" cy="886731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3949700" y="2782332"/>
            <a:ext cx="3294580" cy="938768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5631429" y="2413000"/>
            <a:ext cx="3225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Show (different) image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7135906" y="1622612"/>
            <a:ext cx="108374" cy="790388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322005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6D42FF-5367-2CE1-9898-3629E583E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824" y="3353938"/>
            <a:ext cx="7772400" cy="1118053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4152900" y="3095100"/>
            <a:ext cx="2705897" cy="626000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5245946" y="2725768"/>
            <a:ext cx="3225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Show (different) image + label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6858797" y="1353671"/>
            <a:ext cx="1083932" cy="1372097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B8E7011-DF8C-4747-B516-D03E3B36305B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3695700" y="3095100"/>
            <a:ext cx="3163097" cy="867300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23884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2647FB-8809-9859-AD0D-C9AD1323DD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4545106"/>
            <a:ext cx="7772400" cy="285296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3263153" y="3668931"/>
            <a:ext cx="2921698" cy="87617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4572000" y="3022600"/>
            <a:ext cx="3225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String many trials together to form a </a:t>
            </a:r>
            <a:r>
              <a:rPr lang="en-US" b="1" dirty="0">
                <a:solidFill>
                  <a:srgbClr val="0070C0"/>
                </a:solidFill>
              </a:rPr>
              <a:t>timeline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5369859" y="2483224"/>
            <a:ext cx="814992" cy="539376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9DCE32B-4F61-CC4D-A44F-80BBF1784408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6113929" y="2264398"/>
            <a:ext cx="70922" cy="75820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51D8CE9-7E2B-F942-9E0B-C6DA04C58EE4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6184851" y="2264398"/>
            <a:ext cx="906231" cy="75820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5568804-E9FB-7744-B683-540DEF314BE1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6184851" y="1971318"/>
            <a:ext cx="1686161" cy="105128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7D2139F-9521-0D49-B782-FA97749670E0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4292600" y="3668931"/>
            <a:ext cx="1892251" cy="943987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A33BD50-661C-0F4A-BFC5-C5D31FE91D60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5441576" y="3668931"/>
            <a:ext cx="743275" cy="87617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24CD647-8778-064C-B4DF-6FD5F5A3621E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6184851" y="3668931"/>
            <a:ext cx="426221" cy="87617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540609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5460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CA72AB4-994F-B8AD-F449-39A940C6DB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514490"/>
            <a:ext cx="7772400" cy="742729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141158D-1438-2048-BF66-A5A61BBFAC0D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2912180" y="2756416"/>
            <a:ext cx="216502" cy="85447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795159" y="2110085"/>
            <a:ext cx="4234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Using an image-button-response plugin to show image </a:t>
            </a:r>
            <a:r>
              <a:rPr lang="en-US" b="1" dirty="0">
                <a:solidFill>
                  <a:srgbClr val="0070C0"/>
                </a:solidFill>
              </a:rPr>
              <a:t>and get response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2912180" y="1524001"/>
            <a:ext cx="1890512" cy="5860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608655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FE782DD-1CFE-6F67-2C50-433DE09ED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514490"/>
            <a:ext cx="7772400" cy="742729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141158D-1438-2048-BF66-A5A61BBFAC0D}"/>
              </a:ext>
            </a:extLst>
          </p:cNvPr>
          <p:cNvCxnSpPr>
            <a:cxnSpLocks/>
          </p:cNvCxnSpPr>
          <p:nvPr/>
        </p:nvCxnSpPr>
        <p:spPr>
          <a:xfrm flipH="1">
            <a:off x="4152900" y="3086102"/>
            <a:ext cx="1611406" cy="977898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3726618" y="2743201"/>
            <a:ext cx="4234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choices</a:t>
            </a:r>
            <a:r>
              <a:rPr lang="en-US" dirty="0">
                <a:solidFill>
                  <a:srgbClr val="0070C0"/>
                </a:solidFill>
              </a:rPr>
              <a:t> parameter contains labels for buttons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4975412" y="1753968"/>
            <a:ext cx="868227" cy="989233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A67D0FD-4ED8-694E-AB26-01F3CE1D44DB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5477437" y="1753969"/>
            <a:ext cx="366202" cy="98923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099481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940B18-53C8-5A7C-36E1-4A3D2E1A2B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514490"/>
            <a:ext cx="7772400" cy="742729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4095520" y="2571750"/>
            <a:ext cx="45643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Note we no longer specify the trial duration: trial lasts until the participant responds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E42EE81-E8FA-7E4A-89EE-F3E1FA563870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699000" y="3218081"/>
            <a:ext cx="1678713" cy="41411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AC0B580-59E6-EE45-B8E9-AB65A5D2B35C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229100" y="3218081"/>
            <a:ext cx="2148613" cy="88401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420B8D9-F059-9344-A6AE-2BC48C5420B2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095520" y="3218081"/>
            <a:ext cx="2282193" cy="69351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06644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3681794" y="2571750"/>
            <a:ext cx="42340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Confirm trial: going to do this slightly differently and make them click on a button showing the label they just selected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5798815" y="2203068"/>
            <a:ext cx="216502" cy="36868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917016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3681794" y="2571750"/>
            <a:ext cx="42340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Confirm trial: going to do this slightly differently and make them click on a button showing the label they just selected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5798815" y="2203068"/>
            <a:ext cx="216502" cy="36868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22E4F3A0-DC30-7849-997D-224FACA8675D}"/>
              </a:ext>
            </a:extLst>
          </p:cNvPr>
          <p:cNvSpPr/>
          <p:nvPr/>
        </p:nvSpPr>
        <p:spPr>
          <a:xfrm>
            <a:off x="5745018" y="1468582"/>
            <a:ext cx="711200" cy="184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>
                <a:solidFill>
                  <a:schemeClr val="tx1"/>
                </a:solidFill>
                <a:latin typeface="Helvetica" pitchFamily="2" charset="0"/>
              </a:rPr>
              <a:t>dap</a:t>
            </a:r>
          </a:p>
        </p:txBody>
      </p:sp>
    </p:spTree>
    <p:extLst>
      <p:ext uri="{BB962C8B-B14F-4D97-AF65-F5344CB8AC3E}">
        <p14:creationId xmlns:p14="http://schemas.microsoft.com/office/powerpoint/2010/main" val="426357061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FEC793-FE98-8927-6221-C30B3FD928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0" y="3900400"/>
            <a:ext cx="7772400" cy="1173589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3681794" y="2571750"/>
            <a:ext cx="42340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When we build the timeline (i.e. when the experiment is loaded), we don’t know what the confirmation label will be!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5798815" y="2203068"/>
            <a:ext cx="216502" cy="36868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E4BC57-D931-D547-AAC2-3E084F2321F8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2997200" y="3495080"/>
            <a:ext cx="2801615" cy="886420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F0190DA2-FAD4-8148-A81D-7BD1D23F21B6}"/>
              </a:ext>
            </a:extLst>
          </p:cNvPr>
          <p:cNvSpPr/>
          <p:nvPr/>
        </p:nvSpPr>
        <p:spPr>
          <a:xfrm>
            <a:off x="5745018" y="1468582"/>
            <a:ext cx="711200" cy="184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>
                <a:solidFill>
                  <a:schemeClr val="tx1"/>
                </a:solidFill>
                <a:latin typeface="Helvetica" pitchFamily="2" charset="0"/>
              </a:rPr>
              <a:t>dap</a:t>
            </a:r>
          </a:p>
        </p:txBody>
      </p:sp>
    </p:spTree>
    <p:extLst>
      <p:ext uri="{BB962C8B-B14F-4D97-AF65-F5344CB8AC3E}">
        <p14:creationId xmlns:p14="http://schemas.microsoft.com/office/powerpoint/2010/main" val="3654871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B22A9-A1CF-10FA-5A1D-0135E4DAB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experiments in the lab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3FA5AA7-61E7-5038-13C4-C18D0EFE4F2B}"/>
              </a:ext>
            </a:extLst>
          </p:cNvPr>
          <p:cNvSpPr/>
          <p:nvPr/>
        </p:nvSpPr>
        <p:spPr>
          <a:xfrm>
            <a:off x="864394" y="1378744"/>
            <a:ext cx="2021681" cy="14716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88AC39-3D22-B8A3-1BAE-8682C6A03A32}"/>
              </a:ext>
            </a:extLst>
          </p:cNvPr>
          <p:cNvSpPr/>
          <p:nvPr/>
        </p:nvSpPr>
        <p:spPr>
          <a:xfrm>
            <a:off x="4186240" y="1378744"/>
            <a:ext cx="2021681" cy="14716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D3E4E1-32BF-0166-4AF9-0A4BAF0D8C95}"/>
              </a:ext>
            </a:extLst>
          </p:cNvPr>
          <p:cNvSpPr txBox="1"/>
          <p:nvPr/>
        </p:nvSpPr>
        <p:spPr>
          <a:xfrm>
            <a:off x="4196187" y="1665297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Programming environment to create the experiment (</a:t>
            </a:r>
            <a:r>
              <a:rPr lang="en-GB" sz="1350" dirty="0" err="1">
                <a:solidFill>
                  <a:srgbClr val="202124"/>
                </a:solidFill>
                <a:latin typeface="Gill Sans MT" panose="020B0502020104020203" pitchFamily="34" charset="0"/>
              </a:rPr>
              <a:t>PsychoPy</a:t>
            </a:r>
            <a:r>
              <a:rPr lang="en-GB" sz="1350" dirty="0">
                <a:solidFill>
                  <a:srgbClr val="202124"/>
                </a:solidFill>
                <a:latin typeface="Gill Sans MT" panose="020B0502020104020203" pitchFamily="34" charset="0"/>
              </a:rPr>
              <a:t>, </a:t>
            </a:r>
            <a:r>
              <a:rPr lang="en-GB" sz="1350" dirty="0" err="1">
                <a:solidFill>
                  <a:srgbClr val="202124"/>
                </a:solidFill>
                <a:latin typeface="Gill Sans MT" panose="020B0502020104020203" pitchFamily="34" charset="0"/>
              </a:rPr>
              <a:t>Eprime</a:t>
            </a:r>
            <a:r>
              <a:rPr lang="en-GB" sz="1350" dirty="0">
                <a:solidFill>
                  <a:srgbClr val="202124"/>
                </a:solidFill>
                <a:latin typeface="Gill Sans MT" panose="020B0502020104020203" pitchFamily="34" charset="0"/>
              </a:rPr>
              <a:t>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811FDA-2773-B9C7-3FDE-3295EC178679}"/>
              </a:ext>
            </a:extLst>
          </p:cNvPr>
          <p:cNvSpPr/>
          <p:nvPr/>
        </p:nvSpPr>
        <p:spPr>
          <a:xfrm>
            <a:off x="4186240" y="3447663"/>
            <a:ext cx="2021681" cy="1471613"/>
          </a:xfrm>
          <a:prstGeom prst="rect">
            <a:avLst/>
          </a:prstGeom>
          <a:solidFill>
            <a:srgbClr val="9966FF"/>
          </a:solidFill>
          <a:ln>
            <a:solidFill>
              <a:srgbClr val="99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6C38B6-C53C-0F4C-7D88-96F63AEB1FA2}"/>
              </a:ext>
            </a:extLst>
          </p:cNvPr>
          <p:cNvSpPr txBox="1"/>
          <p:nvPr/>
        </p:nvSpPr>
        <p:spPr>
          <a:xfrm>
            <a:off x="4186240" y="3909239"/>
            <a:ext cx="202168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Supporting files &amp; data are saved on the lab’s computer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FFCAC01-068E-143B-B9DD-9A3D38828969}"/>
              </a:ext>
            </a:extLst>
          </p:cNvPr>
          <p:cNvCxnSpPr>
            <a:cxnSpLocks/>
          </p:cNvCxnSpPr>
          <p:nvPr/>
        </p:nvCxnSpPr>
        <p:spPr>
          <a:xfrm>
            <a:off x="2905969" y="2150269"/>
            <a:ext cx="130016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67D7171-6D43-0FF5-A63A-E81A956E237E}"/>
              </a:ext>
            </a:extLst>
          </p:cNvPr>
          <p:cNvCxnSpPr>
            <a:cxnSpLocks/>
          </p:cNvCxnSpPr>
          <p:nvPr/>
        </p:nvCxnSpPr>
        <p:spPr>
          <a:xfrm>
            <a:off x="5168504" y="2850356"/>
            <a:ext cx="0" cy="6429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DFC20EA-FDD9-355E-86F4-6A8B3E896246}"/>
              </a:ext>
            </a:extLst>
          </p:cNvPr>
          <p:cNvCxnSpPr>
            <a:cxnSpLocks/>
          </p:cNvCxnSpPr>
          <p:nvPr/>
        </p:nvCxnSpPr>
        <p:spPr>
          <a:xfrm flipV="1">
            <a:off x="5289948" y="2850357"/>
            <a:ext cx="0" cy="59730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B02CCCD-18A5-1469-3E45-92516C15FC96}"/>
              </a:ext>
            </a:extLst>
          </p:cNvPr>
          <p:cNvSpPr txBox="1"/>
          <p:nvPr/>
        </p:nvSpPr>
        <p:spPr>
          <a:xfrm>
            <a:off x="864394" y="1587289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Various ways to recruit participants to come into the lab (SONA, advertising on campus…)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pic>
        <p:nvPicPr>
          <p:cNvPr id="1026" name="Picture 2" descr="How Fast Does Your PC Really Need to Be?">
            <a:extLst>
              <a:ext uri="{FF2B5EF4-FFF2-40B4-BE49-F238E27FC236}">
                <a16:creationId xmlns:a16="http://schemas.microsoft.com/office/drawing/2014/main" id="{86F9CB9A-18E5-FA12-9072-6BE10D26A0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562" y="1378743"/>
            <a:ext cx="2399547" cy="1471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928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 animBg="1"/>
      <p:bldP spid="9" grpId="0"/>
      <p:bldP spid="14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D360FF-803B-2854-2CF7-CA62D4DEB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0" y="3900400"/>
            <a:ext cx="7772400" cy="1173589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3628006" y="2571750"/>
            <a:ext cx="4234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But by the time this trial starts, we can retrieve it…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5745027" y="2203068"/>
            <a:ext cx="216502" cy="36868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E4BC57-D931-D547-AAC2-3E084F2321F8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3441700" y="3218081"/>
            <a:ext cx="2303327" cy="125231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4C63F81-FD6C-AC43-A015-DA0B86B66BB3}"/>
              </a:ext>
            </a:extLst>
          </p:cNvPr>
          <p:cNvSpPr/>
          <p:nvPr/>
        </p:nvSpPr>
        <p:spPr>
          <a:xfrm>
            <a:off x="5745018" y="1468582"/>
            <a:ext cx="711200" cy="184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>
                <a:solidFill>
                  <a:schemeClr val="tx1"/>
                </a:solidFill>
                <a:latin typeface="Helvetica" pitchFamily="2" charset="0"/>
              </a:rPr>
              <a:t>dap</a:t>
            </a:r>
          </a:p>
        </p:txBody>
      </p:sp>
    </p:spTree>
    <p:extLst>
      <p:ext uri="{BB962C8B-B14F-4D97-AF65-F5344CB8AC3E}">
        <p14:creationId xmlns:p14="http://schemas.microsoft.com/office/powerpoint/2010/main" val="29369734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C8AFB53-EC77-F7A0-8EDD-0C35E0453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0" y="3900400"/>
            <a:ext cx="7772400" cy="1173589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3628006" y="2571750"/>
            <a:ext cx="4234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…by consulting the data generated by the immediately preceding trial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5432612" y="1757082"/>
            <a:ext cx="312415" cy="814668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E4BC57-D931-D547-AAC2-3E084F2321F8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991100" y="3218081"/>
            <a:ext cx="753927" cy="143011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F748A0C-5D1F-A347-983F-3CE6B98584DE}"/>
              </a:ext>
            </a:extLst>
          </p:cNvPr>
          <p:cNvSpPr/>
          <p:nvPr/>
        </p:nvSpPr>
        <p:spPr>
          <a:xfrm>
            <a:off x="5745018" y="1468582"/>
            <a:ext cx="711200" cy="184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>
                <a:solidFill>
                  <a:schemeClr val="tx1"/>
                </a:solidFill>
                <a:latin typeface="Helvetica" pitchFamily="2" charset="0"/>
              </a:rPr>
              <a:t>dap</a:t>
            </a:r>
          </a:p>
        </p:txBody>
      </p:sp>
    </p:spTree>
    <p:extLst>
      <p:ext uri="{BB962C8B-B14F-4D97-AF65-F5344CB8AC3E}">
        <p14:creationId xmlns:p14="http://schemas.microsoft.com/office/powerpoint/2010/main" val="359242435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C0185F-0FE3-A920-0292-C0B22D5397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0" y="3900400"/>
            <a:ext cx="7772400" cy="1173589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3995559" y="2661397"/>
            <a:ext cx="487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That will be the label for our confirmation button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E4BC57-D931-D547-AAC2-3E084F2321F8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241800" y="3030729"/>
            <a:ext cx="2193509" cy="187147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221FBACF-6955-AE46-B9EA-9E9DE1152A34}"/>
              </a:ext>
            </a:extLst>
          </p:cNvPr>
          <p:cNvSpPr/>
          <p:nvPr/>
        </p:nvSpPr>
        <p:spPr>
          <a:xfrm>
            <a:off x="5745018" y="1468582"/>
            <a:ext cx="711200" cy="184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>
                <a:solidFill>
                  <a:schemeClr val="tx1"/>
                </a:solidFill>
                <a:latin typeface="Helvetica" pitchFamily="2" charset="0"/>
              </a:rPr>
              <a:t>dap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6096000" y="1622612"/>
            <a:ext cx="339309" cy="103878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379335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7826A70-46DC-1E04-F2E1-6C5F83E60B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076" y="3671364"/>
            <a:ext cx="7772400" cy="1421522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4067276" y="2914666"/>
            <a:ext cx="4951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Post-confirmation display looks like a training trial…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542885" y="2008094"/>
            <a:ext cx="422691" cy="90657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F2C9907-5091-BE43-BDE9-A6E45DA7468E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5602941" y="3283998"/>
            <a:ext cx="939944" cy="58875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AA41F97E-4EFC-B542-8FD7-5D1657A91607}"/>
              </a:ext>
            </a:extLst>
          </p:cNvPr>
          <p:cNvSpPr/>
          <p:nvPr/>
        </p:nvSpPr>
        <p:spPr>
          <a:xfrm>
            <a:off x="5745018" y="1468582"/>
            <a:ext cx="711200" cy="184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>
                <a:solidFill>
                  <a:schemeClr val="tx1"/>
                </a:solidFill>
                <a:latin typeface="Helvetica" pitchFamily="2" charset="0"/>
              </a:rPr>
              <a:t>dap</a:t>
            </a:r>
          </a:p>
        </p:txBody>
      </p:sp>
    </p:spTree>
    <p:extLst>
      <p:ext uri="{BB962C8B-B14F-4D97-AF65-F5344CB8AC3E}">
        <p14:creationId xmlns:p14="http://schemas.microsoft.com/office/powerpoint/2010/main" val="62195926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DCFE5A7-309C-049F-D62C-D97C2930A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076" y="3671364"/>
            <a:ext cx="7772400" cy="1421522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4067277" y="2914666"/>
            <a:ext cx="4234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…except we use the same trick to get the prompt from their previous trial response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184298" y="941294"/>
            <a:ext cx="673702" cy="197337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F2C9907-5091-BE43-BDE9-A6E45DA7468E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279900" y="3560997"/>
            <a:ext cx="1904398" cy="1036403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B54C76CF-E83A-7744-A226-0D98F48D038A}"/>
              </a:ext>
            </a:extLst>
          </p:cNvPr>
          <p:cNvSpPr/>
          <p:nvPr/>
        </p:nvSpPr>
        <p:spPr>
          <a:xfrm>
            <a:off x="5745018" y="1468582"/>
            <a:ext cx="711200" cy="184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>
                <a:solidFill>
                  <a:schemeClr val="tx1"/>
                </a:solidFill>
                <a:latin typeface="Helvetica" pitchFamily="2" charset="0"/>
              </a:rPr>
              <a:t>dap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B350D19-C65E-714D-B779-3F147DB4B660}"/>
              </a:ext>
            </a:extLst>
          </p:cNvPr>
          <p:cNvCxnSpPr>
            <a:cxnSpLocks/>
            <a:stCxn id="4" idx="0"/>
            <a:endCxn id="8" idx="2"/>
          </p:cNvCxnSpPr>
          <p:nvPr/>
        </p:nvCxnSpPr>
        <p:spPr>
          <a:xfrm flipH="1" flipV="1">
            <a:off x="6100618" y="1653309"/>
            <a:ext cx="83680" cy="1261357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36226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C0A8AF-D851-B44C-B514-2CD032424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68307"/>
            <a:ext cx="7043012" cy="5075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28510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45A1124-637A-34E4-CF42-BCEB2C27E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3113955"/>
            <a:ext cx="7772400" cy="199257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4816B50-0599-1F4A-BB69-03380A175039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2209800" y="3054165"/>
            <a:ext cx="435828" cy="22243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C90B66A-682C-254A-955C-1E644557F476}"/>
              </a:ext>
            </a:extLst>
          </p:cNvPr>
          <p:cNvSpPr txBox="1"/>
          <p:nvPr/>
        </p:nvSpPr>
        <p:spPr>
          <a:xfrm>
            <a:off x="1074855" y="2130835"/>
            <a:ext cx="31415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Using an html-button-response plugin to show formatted text and get them to click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2B25E0-6D52-1E44-B9B8-56D109E29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8317" y="36972"/>
            <a:ext cx="4117394" cy="296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62848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382547C-02A8-BD9F-E32F-E1A8323140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3113955"/>
            <a:ext cx="7772400" cy="199257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4816B50-0599-1F4A-BB69-03380A175039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117600" y="3003965"/>
            <a:ext cx="2189459" cy="57743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D2B25E0-6D52-1E44-B9B8-56D109E29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8317" y="36972"/>
            <a:ext cx="4117394" cy="29669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91D29E-A8B6-F347-8C8B-8F88767419FF}"/>
              </a:ext>
            </a:extLst>
          </p:cNvPr>
          <p:cNvSpPr txBox="1"/>
          <p:nvPr/>
        </p:nvSpPr>
        <p:spPr>
          <a:xfrm>
            <a:off x="1505801" y="1803636"/>
            <a:ext cx="36025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The “stimulus” is the text that will appear on the screen.</a:t>
            </a:r>
          </a:p>
          <a:p>
            <a:r>
              <a:rPr lang="en-US" dirty="0">
                <a:solidFill>
                  <a:srgbClr val="0070C0"/>
                </a:solidFill>
              </a:rPr>
              <a:t>(I have added some formatting to make it look nice)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A9FEDB-805B-D34F-A25D-ADB5B984CE46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3307059" y="1685365"/>
            <a:ext cx="2026941" cy="11827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999825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584B46-CB08-94F4-A77E-D7BB9B422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3113955"/>
            <a:ext cx="7772400" cy="199257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4816B50-0599-1F4A-BB69-03380A175039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2717800" y="3105298"/>
            <a:ext cx="1930265" cy="163180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D2B25E0-6D52-1E44-B9B8-56D109E29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8317" y="36972"/>
            <a:ext cx="4117394" cy="29669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91D29E-A8B6-F347-8C8B-8F88767419FF}"/>
              </a:ext>
            </a:extLst>
          </p:cNvPr>
          <p:cNvSpPr txBox="1"/>
          <p:nvPr/>
        </p:nvSpPr>
        <p:spPr>
          <a:xfrm>
            <a:off x="2052648" y="2735966"/>
            <a:ext cx="5190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Here there is only one choice, which is to consent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22EC020-932B-0E49-AF19-99F42E648515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648065" y="1963271"/>
            <a:ext cx="2129253" cy="77269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035229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2C88D4C-AFEB-D74E-943D-3B797FB89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362" y="0"/>
            <a:ext cx="718727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726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0860F-5C72-CCD2-A131-9A7925788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experiments online</a:t>
            </a:r>
          </a:p>
        </p:txBody>
      </p:sp>
      <p:pic>
        <p:nvPicPr>
          <p:cNvPr id="4" name="Picture 2" descr="How Fast Does Your PC Really Need to Be?">
            <a:extLst>
              <a:ext uri="{FF2B5EF4-FFF2-40B4-BE49-F238E27FC236}">
                <a16:creationId xmlns:a16="http://schemas.microsoft.com/office/drawing/2014/main" id="{55A08D82-D463-5E39-BCFF-68AF39070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562" y="1378743"/>
            <a:ext cx="2399547" cy="1471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Microsoft Surface Laptop Go 12.4&quot; Touchscreen Intel Core i5-1035G1 4GB RAM  64GB eMMC Backlit Keyboard Fingerprint Reader Windows 10 Pro (Academic)  Platinum - 21K-00004 : Amazon.co.uk: Computers &amp; Accessories">
            <a:extLst>
              <a:ext uri="{FF2B5EF4-FFF2-40B4-BE49-F238E27FC236}">
                <a16:creationId xmlns:a16="http://schemas.microsoft.com/office/drawing/2014/main" id="{98783DBF-8404-3443-E166-C5337EDFB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1063" y="3455080"/>
            <a:ext cx="2147046" cy="1144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EC03ADB-3724-8F71-8DAC-99ED1F606903}"/>
              </a:ext>
            </a:extLst>
          </p:cNvPr>
          <p:cNvSpPr/>
          <p:nvPr/>
        </p:nvSpPr>
        <p:spPr>
          <a:xfrm>
            <a:off x="864394" y="1378744"/>
            <a:ext cx="2021681" cy="14716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F3538D-119C-AC7E-5CD4-0CBFAC530C35}"/>
              </a:ext>
            </a:extLst>
          </p:cNvPr>
          <p:cNvSpPr txBox="1"/>
          <p:nvPr/>
        </p:nvSpPr>
        <p:spPr>
          <a:xfrm>
            <a:off x="864394" y="1700146"/>
            <a:ext cx="202168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Participants are recruited to do experiments on their </a:t>
            </a:r>
            <a:r>
              <a:rPr lang="en-US" sz="1350" b="1" dirty="0">
                <a:latin typeface="Gill Sans MT" panose="020B0502020104020203" pitchFamily="34" charset="0"/>
              </a:rPr>
              <a:t>own</a:t>
            </a:r>
            <a:r>
              <a:rPr lang="en-US" sz="1350" dirty="0">
                <a:latin typeface="Gill Sans MT" panose="020B0502020104020203" pitchFamily="34" charset="0"/>
              </a:rPr>
              <a:t> devices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2944948-06E9-FF4A-AE60-668CB71A681A}"/>
              </a:ext>
            </a:extLst>
          </p:cNvPr>
          <p:cNvSpPr/>
          <p:nvPr/>
        </p:nvSpPr>
        <p:spPr>
          <a:xfrm>
            <a:off x="4186240" y="1378744"/>
            <a:ext cx="2021681" cy="14716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796408-0FCF-CA0F-49D6-89C1A73853BD}"/>
              </a:ext>
            </a:extLst>
          </p:cNvPr>
          <p:cNvSpPr txBox="1"/>
          <p:nvPr/>
        </p:nvSpPr>
        <p:spPr>
          <a:xfrm>
            <a:off x="4214814" y="1608550"/>
            <a:ext cx="2021681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Programming environment to create the experiment (so it is presented on participants’ devices)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257754-ADF2-2B9E-127D-8E89D6C0EBA8}"/>
              </a:ext>
            </a:extLst>
          </p:cNvPr>
          <p:cNvSpPr/>
          <p:nvPr/>
        </p:nvSpPr>
        <p:spPr>
          <a:xfrm>
            <a:off x="4186240" y="3447663"/>
            <a:ext cx="2021681" cy="1471613"/>
          </a:xfrm>
          <a:prstGeom prst="rect">
            <a:avLst/>
          </a:prstGeom>
          <a:solidFill>
            <a:srgbClr val="9966FF"/>
          </a:solidFill>
          <a:ln>
            <a:solidFill>
              <a:srgbClr val="99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6B21D1-0E9B-C23A-F825-86A7BA32F489}"/>
              </a:ext>
            </a:extLst>
          </p:cNvPr>
          <p:cNvSpPr txBox="1"/>
          <p:nvPr/>
        </p:nvSpPr>
        <p:spPr>
          <a:xfrm>
            <a:off x="4186239" y="3871309"/>
            <a:ext cx="202168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Supporting files &amp; data are saved outside of participants’ devices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6B8FC49-5EA8-EC79-59EA-9AB4A7200B5B}"/>
              </a:ext>
            </a:extLst>
          </p:cNvPr>
          <p:cNvCxnSpPr>
            <a:cxnSpLocks/>
          </p:cNvCxnSpPr>
          <p:nvPr/>
        </p:nvCxnSpPr>
        <p:spPr>
          <a:xfrm>
            <a:off x="2914650" y="2150269"/>
            <a:ext cx="130016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D588AD1-2AAE-B07A-AC5A-3B64E77DA08A}"/>
              </a:ext>
            </a:extLst>
          </p:cNvPr>
          <p:cNvCxnSpPr>
            <a:cxnSpLocks/>
          </p:cNvCxnSpPr>
          <p:nvPr/>
        </p:nvCxnSpPr>
        <p:spPr>
          <a:xfrm>
            <a:off x="5168504" y="2850356"/>
            <a:ext cx="0" cy="6429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AFE31A-B2FB-226B-393C-F85CB3EF1A75}"/>
              </a:ext>
            </a:extLst>
          </p:cNvPr>
          <p:cNvCxnSpPr>
            <a:cxnSpLocks/>
          </p:cNvCxnSpPr>
          <p:nvPr/>
        </p:nvCxnSpPr>
        <p:spPr>
          <a:xfrm flipV="1">
            <a:off x="5289948" y="2850357"/>
            <a:ext cx="0" cy="59730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127038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2C88D4C-AFEB-D74E-943D-3B797FB89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362" y="0"/>
            <a:ext cx="7187275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E8FD71F-B2F2-C343-896B-5BA46F3E1969}"/>
              </a:ext>
            </a:extLst>
          </p:cNvPr>
          <p:cNvSpPr txBox="1"/>
          <p:nvPr/>
        </p:nvSpPr>
        <p:spPr>
          <a:xfrm>
            <a:off x="4452948" y="1935718"/>
            <a:ext cx="3509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survey-html-form allows you to collect various kinds</a:t>
            </a:r>
          </a:p>
          <a:p>
            <a:r>
              <a:rPr lang="en-US" dirty="0">
                <a:solidFill>
                  <a:srgbClr val="0070C0"/>
                </a:solidFill>
              </a:rPr>
              <a:t>of responses on a single screen</a:t>
            </a:r>
          </a:p>
        </p:txBody>
      </p:sp>
    </p:spTree>
    <p:extLst>
      <p:ext uri="{BB962C8B-B14F-4D97-AF65-F5344CB8AC3E}">
        <p14:creationId xmlns:p14="http://schemas.microsoft.com/office/powerpoint/2010/main" val="417859299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5D7C-4D7A-404F-8631-FADCA477B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968" y="2074664"/>
            <a:ext cx="7886700" cy="994172"/>
          </a:xfrm>
        </p:spPr>
        <p:txBody>
          <a:bodyPr/>
          <a:lstStyle/>
          <a:p>
            <a:r>
              <a:rPr lang="en-US" dirty="0"/>
              <a:t>Demo – ferdinand_etal_2019/fks19.html</a:t>
            </a:r>
          </a:p>
        </p:txBody>
      </p:sp>
    </p:spTree>
    <p:extLst>
      <p:ext uri="{BB962C8B-B14F-4D97-AF65-F5344CB8AC3E}">
        <p14:creationId xmlns:p14="http://schemas.microsoft.com/office/powerpoint/2010/main" val="97802821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63238-1F33-934D-8B30-6326BAADE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 example involving audio stimuli and keyboard responses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771F7-A67F-0D48-BBB5-3E10BDA1B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77797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Based on Gomez, R. L. &amp; </a:t>
            </a:r>
            <a:r>
              <a:rPr lang="en-US" dirty="0" err="1"/>
              <a:t>Gerken</a:t>
            </a:r>
            <a:r>
              <a:rPr lang="en-US" dirty="0"/>
              <a:t>, L. (1999) Artificial grammar learning by 1-year-olds leads to specific and abstract knowledge. </a:t>
            </a:r>
            <a:r>
              <a:rPr lang="en-US" i="1" dirty="0"/>
              <a:t>Cognition, 70, </a:t>
            </a:r>
            <a:r>
              <a:rPr lang="en-US" dirty="0"/>
              <a:t>109-135.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7CBA6A-4C85-654B-859A-4EA84A9F0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850" y="1986658"/>
            <a:ext cx="2679700" cy="20193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1832AC8-5C3D-2648-8837-C7F0ECBCD0D6}"/>
              </a:ext>
            </a:extLst>
          </p:cNvPr>
          <p:cNvSpPr txBox="1">
            <a:spLocks/>
          </p:cNvSpPr>
          <p:nvPr/>
        </p:nvSpPr>
        <p:spPr>
          <a:xfrm>
            <a:off x="628650" y="2117131"/>
            <a:ext cx="5283200" cy="1758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Can participants implicitly learn an underlying grammar from presentation of positive examples, and subsequently differentiate between strings generated by / not generated by that grammar?</a:t>
            </a:r>
          </a:p>
          <a:p>
            <a:r>
              <a:rPr lang="en-US" dirty="0"/>
              <a:t>Standard paradigm in the artificial grammar learning literature, e.g. </a:t>
            </a:r>
            <a:r>
              <a:rPr lang="en-US" dirty="0" err="1"/>
              <a:t>Reber</a:t>
            </a:r>
            <a:r>
              <a:rPr lang="en-US" dirty="0"/>
              <a:t>, 1967, 1989; Wilson et al., 2015; …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C31581-DA5E-B44F-9FA2-2D7466B956C5}"/>
              </a:ext>
            </a:extLst>
          </p:cNvPr>
          <p:cNvSpPr txBox="1">
            <a:spLocks/>
          </p:cNvSpPr>
          <p:nvPr/>
        </p:nvSpPr>
        <p:spPr>
          <a:xfrm>
            <a:off x="628650" y="4005958"/>
            <a:ext cx="7886700" cy="8636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audio-keyboard-response</a:t>
            </a:r>
            <a:r>
              <a:rPr lang="en-US" dirty="0"/>
              <a:t> plugin to present word sequences during training (NB no response required)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/>
              <a:t>html-keyboard-response</a:t>
            </a:r>
            <a:r>
              <a:rPr lang="en-US"/>
              <a:t> </a:t>
            </a:r>
            <a:r>
              <a:rPr lang="en-US" dirty="0"/>
              <a:t>plugin to obtain yes/no responses on test trials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218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5D7C-4D7A-404F-8631-FADCA477B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968" y="2074664"/>
            <a:ext cx="7886700" cy="994172"/>
          </a:xfrm>
        </p:spPr>
        <p:txBody>
          <a:bodyPr/>
          <a:lstStyle/>
          <a:p>
            <a:r>
              <a:rPr lang="en-US" dirty="0"/>
              <a:t>Demo – gomez_gerken_1999/gg99.html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2E6732-7931-ABE5-75BE-488982E2B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0450" y="3068836"/>
            <a:ext cx="2679700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46101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1221C-A10C-4749-BA9E-7CBFA781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unexpected challenge: multimodal stimuli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1D0ED-4585-2741-8562-6EBD1DAB9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976" y="1348396"/>
            <a:ext cx="5981950" cy="32635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Based on Martin, A., &amp; White, J. (2021) Vowel harmony and disharmony are not equivalent in learning. </a:t>
            </a:r>
            <a:r>
              <a:rPr lang="en-US" i="1" dirty="0"/>
              <a:t>Linguistic Inquiry, 52, </a:t>
            </a:r>
            <a:r>
              <a:rPr lang="en-US" dirty="0"/>
              <a:t>227-239.</a:t>
            </a:r>
          </a:p>
          <a:p>
            <a:pPr marL="0" indent="0">
              <a:buNone/>
            </a:pPr>
            <a:r>
              <a:rPr lang="en-US" dirty="0"/>
              <a:t>Do participants assume that vowels should be harmonic or disharmonic?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6EFB39D-A8A2-A54D-8B14-B99CACCB5B26}"/>
              </a:ext>
            </a:extLst>
          </p:cNvPr>
          <p:cNvGrpSpPr/>
          <p:nvPr/>
        </p:nvGrpSpPr>
        <p:grpSpPr>
          <a:xfrm>
            <a:off x="6605767" y="1131414"/>
            <a:ext cx="2538233" cy="4012086"/>
            <a:chOff x="638977" y="484742"/>
            <a:chExt cx="2894338" cy="440674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EA7F644-74E9-9B41-B7BB-2AACA6A6E9FD}"/>
                </a:ext>
              </a:extLst>
            </p:cNvPr>
            <p:cNvSpPr/>
            <p:nvPr/>
          </p:nvSpPr>
          <p:spPr>
            <a:xfrm>
              <a:off x="638978" y="484742"/>
              <a:ext cx="2170323" cy="161948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4C4EDFF-00A7-644A-946D-5A0E903E2F97}"/>
                </a:ext>
              </a:extLst>
            </p:cNvPr>
            <p:cNvSpPr/>
            <p:nvPr/>
          </p:nvSpPr>
          <p:spPr>
            <a:xfrm>
              <a:off x="969485" y="1707614"/>
              <a:ext cx="1509311" cy="2754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Click to listen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F25C7D7-CC60-2F4A-8619-AF42AAABB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5632" b="15632"/>
            <a:stretch/>
          </p:blipFill>
          <p:spPr>
            <a:xfrm>
              <a:off x="1175036" y="760164"/>
              <a:ext cx="1098204" cy="727114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6ED42D8-5A8A-CA4E-BE99-033D9301F660}"/>
                </a:ext>
              </a:extLst>
            </p:cNvPr>
            <p:cNvSpPr/>
            <p:nvPr/>
          </p:nvSpPr>
          <p:spPr>
            <a:xfrm>
              <a:off x="638977" y="2688114"/>
              <a:ext cx="2170323" cy="161948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A63F083-7E68-E743-956D-3A2C9BBE4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5632" b="15632"/>
            <a:stretch/>
          </p:blipFill>
          <p:spPr>
            <a:xfrm>
              <a:off x="1185722" y="2983967"/>
              <a:ext cx="1098204" cy="727114"/>
            </a:xfrm>
            <a:prstGeom prst="rect">
              <a:avLst/>
            </a:prstGeom>
          </p:spPr>
        </p:pic>
        <p:pic>
          <p:nvPicPr>
            <p:cNvPr id="18" name="Graphic 17" descr="Sound Medium with solid fill">
              <a:extLst>
                <a:ext uri="{FF2B5EF4-FFF2-40B4-BE49-F238E27FC236}">
                  <a16:creationId xmlns:a16="http://schemas.microsoft.com/office/drawing/2014/main" id="{51C154D6-521F-EB4B-9920-FD8A758C0B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809300" y="2571750"/>
              <a:ext cx="724015" cy="724015"/>
            </a:xfrm>
            <a:prstGeom prst="rect">
              <a:avLst/>
            </a:prstGeom>
          </p:spPr>
        </p:pic>
        <p:pic>
          <p:nvPicPr>
            <p:cNvPr id="19" name="Graphic 18" descr="Cursor with solid fill">
              <a:extLst>
                <a:ext uri="{FF2B5EF4-FFF2-40B4-BE49-F238E27FC236}">
                  <a16:creationId xmlns:a16="http://schemas.microsoft.com/office/drawing/2014/main" id="{C678E02E-9E55-E242-ACAC-B390D22B5C7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626346" y="1839816"/>
              <a:ext cx="457200" cy="457200"/>
            </a:xfrm>
            <a:prstGeom prst="rect">
              <a:avLst/>
            </a:prstGeom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C5FA633C-077B-804C-9C02-FD3A8F6C18CD}"/>
                </a:ext>
              </a:extLst>
            </p:cNvPr>
            <p:cNvCxnSpPr/>
            <p:nvPr/>
          </p:nvCxnSpPr>
          <p:spPr>
            <a:xfrm>
              <a:off x="1758549" y="2104222"/>
              <a:ext cx="0" cy="583892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A8964567-2F3B-F74B-B95D-64C4B9EA262F}"/>
                </a:ext>
              </a:extLst>
            </p:cNvPr>
            <p:cNvCxnSpPr/>
            <p:nvPr/>
          </p:nvCxnSpPr>
          <p:spPr>
            <a:xfrm>
              <a:off x="1724138" y="4307594"/>
              <a:ext cx="0" cy="583892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598098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1221C-A10C-4749-BA9E-7CBFA781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unexpected challenge: multimodal stimuli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1D0ED-4585-2741-8562-6EBD1DAB9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976" y="1348396"/>
            <a:ext cx="5981950" cy="326350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Previous examples were quite easy to achieve using existing plugins</a:t>
            </a:r>
          </a:p>
          <a:p>
            <a:pPr marL="0" indent="0">
              <a:buNone/>
            </a:pPr>
            <a:r>
              <a:rPr lang="en-US" dirty="0"/>
              <a:t>But what if there isn’t a plugin that does exactly what you want? E.g. image </a:t>
            </a:r>
            <a:r>
              <a:rPr lang="en-US" b="1" dirty="0"/>
              <a:t>and</a:t>
            </a:r>
            <a:r>
              <a:rPr lang="en-US" dirty="0"/>
              <a:t> audio on a single trial</a:t>
            </a:r>
          </a:p>
          <a:p>
            <a:pPr marL="0" indent="0">
              <a:buNone/>
            </a:pPr>
            <a:r>
              <a:rPr lang="en-US" dirty="0"/>
              <a:t>Two options:</a:t>
            </a:r>
          </a:p>
          <a:p>
            <a:r>
              <a:rPr lang="en-US" dirty="0"/>
              <a:t>Smuggle in images to the prompt on an audio-button-response trial, or smuggle in audio to the prompt on an image-button response trial</a:t>
            </a:r>
          </a:p>
          <a:p>
            <a:r>
              <a:rPr lang="en-US" dirty="0"/>
              <a:t>Edit the plugin to produce a custom plugin, e.g. an image-audio-button-response plugin!</a:t>
            </a:r>
          </a:p>
          <a:p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6EFB39D-A8A2-A54D-8B14-B99CACCB5B26}"/>
              </a:ext>
            </a:extLst>
          </p:cNvPr>
          <p:cNvGrpSpPr/>
          <p:nvPr/>
        </p:nvGrpSpPr>
        <p:grpSpPr>
          <a:xfrm>
            <a:off x="6605767" y="1131414"/>
            <a:ext cx="2538233" cy="4012086"/>
            <a:chOff x="638977" y="484742"/>
            <a:chExt cx="2894338" cy="440674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EA7F644-74E9-9B41-B7BB-2AACA6A6E9FD}"/>
                </a:ext>
              </a:extLst>
            </p:cNvPr>
            <p:cNvSpPr/>
            <p:nvPr/>
          </p:nvSpPr>
          <p:spPr>
            <a:xfrm>
              <a:off x="638978" y="484742"/>
              <a:ext cx="2170323" cy="161948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4C4EDFF-00A7-644A-946D-5A0E903E2F97}"/>
                </a:ext>
              </a:extLst>
            </p:cNvPr>
            <p:cNvSpPr/>
            <p:nvPr/>
          </p:nvSpPr>
          <p:spPr>
            <a:xfrm>
              <a:off x="969485" y="1707614"/>
              <a:ext cx="1509311" cy="2754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Click to listen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F25C7D7-CC60-2F4A-8619-AF42AAABB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5632" b="15632"/>
            <a:stretch/>
          </p:blipFill>
          <p:spPr>
            <a:xfrm>
              <a:off x="1175036" y="760164"/>
              <a:ext cx="1098204" cy="727114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6ED42D8-5A8A-CA4E-BE99-033D9301F660}"/>
                </a:ext>
              </a:extLst>
            </p:cNvPr>
            <p:cNvSpPr/>
            <p:nvPr/>
          </p:nvSpPr>
          <p:spPr>
            <a:xfrm>
              <a:off x="638977" y="2688114"/>
              <a:ext cx="2170323" cy="161948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A63F083-7E68-E743-956D-3A2C9BBE4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5632" b="15632"/>
            <a:stretch/>
          </p:blipFill>
          <p:spPr>
            <a:xfrm>
              <a:off x="1185722" y="2983967"/>
              <a:ext cx="1098204" cy="727114"/>
            </a:xfrm>
            <a:prstGeom prst="rect">
              <a:avLst/>
            </a:prstGeom>
          </p:spPr>
        </p:pic>
        <p:pic>
          <p:nvPicPr>
            <p:cNvPr id="18" name="Graphic 17" descr="Sound Medium with solid fill">
              <a:extLst>
                <a:ext uri="{FF2B5EF4-FFF2-40B4-BE49-F238E27FC236}">
                  <a16:creationId xmlns:a16="http://schemas.microsoft.com/office/drawing/2014/main" id="{51C154D6-521F-EB4B-9920-FD8A758C0B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809300" y="2571750"/>
              <a:ext cx="724015" cy="724015"/>
            </a:xfrm>
            <a:prstGeom prst="rect">
              <a:avLst/>
            </a:prstGeom>
          </p:spPr>
        </p:pic>
        <p:pic>
          <p:nvPicPr>
            <p:cNvPr id="19" name="Graphic 18" descr="Cursor with solid fill">
              <a:extLst>
                <a:ext uri="{FF2B5EF4-FFF2-40B4-BE49-F238E27FC236}">
                  <a16:creationId xmlns:a16="http://schemas.microsoft.com/office/drawing/2014/main" id="{C678E02E-9E55-E242-ACAC-B390D22B5C7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626346" y="1839816"/>
              <a:ext cx="457200" cy="457200"/>
            </a:xfrm>
            <a:prstGeom prst="rect">
              <a:avLst/>
            </a:prstGeom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C5FA633C-077B-804C-9C02-FD3A8F6C18CD}"/>
                </a:ext>
              </a:extLst>
            </p:cNvPr>
            <p:cNvCxnSpPr/>
            <p:nvPr/>
          </p:nvCxnSpPr>
          <p:spPr>
            <a:xfrm>
              <a:off x="1758549" y="2104222"/>
              <a:ext cx="0" cy="583892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A8964567-2F3B-F74B-B95D-64C4B9EA262F}"/>
                </a:ext>
              </a:extLst>
            </p:cNvPr>
            <p:cNvCxnSpPr/>
            <p:nvPr/>
          </p:nvCxnSpPr>
          <p:spPr>
            <a:xfrm>
              <a:off x="1724138" y="4307594"/>
              <a:ext cx="0" cy="583892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57080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6505CB-CA21-AD45-71C5-5BB4037D0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301" y="1504339"/>
            <a:ext cx="5043229" cy="30543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621221C-A10C-4749-BA9E-7CBFA781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unexpected challenge: multimodal stimuli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6EFB39D-A8A2-A54D-8B14-B99CACCB5B26}"/>
              </a:ext>
            </a:extLst>
          </p:cNvPr>
          <p:cNvGrpSpPr/>
          <p:nvPr/>
        </p:nvGrpSpPr>
        <p:grpSpPr>
          <a:xfrm>
            <a:off x="6605767" y="1131414"/>
            <a:ext cx="2538233" cy="4012086"/>
            <a:chOff x="638977" y="484742"/>
            <a:chExt cx="2894338" cy="440674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EA7F644-74E9-9B41-B7BB-2AACA6A6E9FD}"/>
                </a:ext>
              </a:extLst>
            </p:cNvPr>
            <p:cNvSpPr/>
            <p:nvPr/>
          </p:nvSpPr>
          <p:spPr>
            <a:xfrm>
              <a:off x="638978" y="484742"/>
              <a:ext cx="2170323" cy="161948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4C4EDFF-00A7-644A-946D-5A0E903E2F97}"/>
                </a:ext>
              </a:extLst>
            </p:cNvPr>
            <p:cNvSpPr/>
            <p:nvPr/>
          </p:nvSpPr>
          <p:spPr>
            <a:xfrm>
              <a:off x="969485" y="1707614"/>
              <a:ext cx="1509311" cy="2754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Click to listen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6ED42D8-5A8A-CA4E-BE99-033D9301F660}"/>
                </a:ext>
              </a:extLst>
            </p:cNvPr>
            <p:cNvSpPr/>
            <p:nvPr/>
          </p:nvSpPr>
          <p:spPr>
            <a:xfrm>
              <a:off x="638977" y="2688114"/>
              <a:ext cx="2170323" cy="161948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Graphic 17" descr="Sound Medium with solid fill">
              <a:extLst>
                <a:ext uri="{FF2B5EF4-FFF2-40B4-BE49-F238E27FC236}">
                  <a16:creationId xmlns:a16="http://schemas.microsoft.com/office/drawing/2014/main" id="{51C154D6-521F-EB4B-9920-FD8A758C0B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809300" y="2571750"/>
              <a:ext cx="724015" cy="724015"/>
            </a:xfrm>
            <a:prstGeom prst="rect">
              <a:avLst/>
            </a:prstGeom>
          </p:spPr>
        </p:pic>
        <p:pic>
          <p:nvPicPr>
            <p:cNvPr id="19" name="Graphic 18" descr="Cursor with solid fill">
              <a:extLst>
                <a:ext uri="{FF2B5EF4-FFF2-40B4-BE49-F238E27FC236}">
                  <a16:creationId xmlns:a16="http://schemas.microsoft.com/office/drawing/2014/main" id="{C678E02E-9E55-E242-ACAC-B390D22B5C7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626346" y="1839816"/>
              <a:ext cx="457200" cy="457200"/>
            </a:xfrm>
            <a:prstGeom prst="rect">
              <a:avLst/>
            </a:prstGeom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C5FA633C-077B-804C-9C02-FD3A8F6C18CD}"/>
                </a:ext>
              </a:extLst>
            </p:cNvPr>
            <p:cNvCxnSpPr/>
            <p:nvPr/>
          </p:nvCxnSpPr>
          <p:spPr>
            <a:xfrm>
              <a:off x="1758549" y="2104222"/>
              <a:ext cx="0" cy="583892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A8964567-2F3B-F74B-B95D-64C4B9EA262F}"/>
                </a:ext>
              </a:extLst>
            </p:cNvPr>
            <p:cNvCxnSpPr/>
            <p:nvPr/>
          </p:nvCxnSpPr>
          <p:spPr>
            <a:xfrm>
              <a:off x="1724138" y="4307594"/>
              <a:ext cx="0" cy="583892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1E934237-5A94-5049-83F4-1ECFE343F7FD}"/>
              </a:ext>
            </a:extLst>
          </p:cNvPr>
          <p:cNvSpPr/>
          <p:nvPr/>
        </p:nvSpPr>
        <p:spPr>
          <a:xfrm>
            <a:off x="1095672" y="2882899"/>
            <a:ext cx="5043230" cy="118590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3002512-26CB-D346-BE8F-DE98B6B13AC0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15632" b="15632"/>
          <a:stretch/>
        </p:blipFill>
        <p:spPr>
          <a:xfrm>
            <a:off x="7075872" y="1382170"/>
            <a:ext cx="963086" cy="66199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F4BF14CD-ED3A-C84E-AAE5-3C33916C47C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15632" b="15632"/>
          <a:stretch/>
        </p:blipFill>
        <p:spPr>
          <a:xfrm>
            <a:off x="7085243" y="3406814"/>
            <a:ext cx="963086" cy="661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29717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5D7C-4D7A-404F-8631-FADCA477B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968" y="2074664"/>
            <a:ext cx="7886700" cy="994172"/>
          </a:xfrm>
        </p:spPr>
        <p:txBody>
          <a:bodyPr/>
          <a:lstStyle/>
          <a:p>
            <a:r>
              <a:rPr lang="en-US" dirty="0"/>
              <a:t>Demo – martin_white_2021/mw21.html</a:t>
            </a:r>
          </a:p>
        </p:txBody>
      </p:sp>
    </p:spTree>
    <p:extLst>
      <p:ext uri="{BB962C8B-B14F-4D97-AF65-F5344CB8AC3E}">
        <p14:creationId xmlns:p14="http://schemas.microsoft.com/office/powerpoint/2010/main" val="70605328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9F54CC9-FEEA-B341-A79D-CE83573C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Additional things you will want to know how to do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C77368-A411-734E-A30E-55BB6F084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 assignment to conditions</a:t>
            </a:r>
          </a:p>
          <a:p>
            <a:r>
              <a:rPr lang="en-US" dirty="0"/>
              <a:t>Preloading stimuli</a:t>
            </a:r>
          </a:p>
          <a:p>
            <a:r>
              <a:rPr lang="en-US" dirty="0"/>
              <a:t>Saving data</a:t>
            </a:r>
          </a:p>
          <a:p>
            <a:r>
              <a:rPr lang="en-US" dirty="0"/>
              <a:t>Recording audio responses</a:t>
            </a:r>
          </a:p>
          <a:p>
            <a:r>
              <a:rPr lang="en-US" dirty="0"/>
              <a:t>Reading in trial lists</a:t>
            </a:r>
          </a:p>
          <a:p>
            <a:r>
              <a:rPr lang="en-US" dirty="0"/>
              <a:t>Contingent progression</a:t>
            </a:r>
          </a:p>
        </p:txBody>
      </p:sp>
    </p:spTree>
    <p:extLst>
      <p:ext uri="{BB962C8B-B14F-4D97-AF65-F5344CB8AC3E}">
        <p14:creationId xmlns:p14="http://schemas.microsoft.com/office/powerpoint/2010/main" val="119610606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0B923-CC3E-7D48-BD74-BBB0AAC22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assignment to conditions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43A9A7-0518-3595-744F-E5D032272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" y="1620109"/>
            <a:ext cx="8750300" cy="214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369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0860F-5C72-CCD2-A131-9A7925788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experiments online</a:t>
            </a:r>
          </a:p>
        </p:txBody>
      </p:sp>
      <p:pic>
        <p:nvPicPr>
          <p:cNvPr id="4" name="Picture 2" descr="How Fast Does Your PC Really Need to Be?">
            <a:extLst>
              <a:ext uri="{FF2B5EF4-FFF2-40B4-BE49-F238E27FC236}">
                <a16:creationId xmlns:a16="http://schemas.microsoft.com/office/drawing/2014/main" id="{55A08D82-D463-5E39-BCFF-68AF39070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562" y="1378743"/>
            <a:ext cx="2399547" cy="1471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Microsoft Surface Laptop Go 12.4&quot; Touchscreen Intel Core i5-1035G1 4GB RAM  64GB eMMC Backlit Keyboard Fingerprint Reader Windows 10 Pro (Academic)  Platinum - 21K-00004 : Amazon.co.uk: Computers &amp; Accessories">
            <a:extLst>
              <a:ext uri="{FF2B5EF4-FFF2-40B4-BE49-F238E27FC236}">
                <a16:creationId xmlns:a16="http://schemas.microsoft.com/office/drawing/2014/main" id="{98783DBF-8404-3443-E166-C5337EDFB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1063" y="3455080"/>
            <a:ext cx="2147046" cy="1144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F6AA4AF-8AB2-1973-3E61-6BC50C500294}"/>
              </a:ext>
            </a:extLst>
          </p:cNvPr>
          <p:cNvSpPr/>
          <p:nvPr/>
        </p:nvSpPr>
        <p:spPr>
          <a:xfrm>
            <a:off x="864394" y="1378744"/>
            <a:ext cx="2021681" cy="14716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4770E0-5817-C939-DE87-A038307F833D}"/>
              </a:ext>
            </a:extLst>
          </p:cNvPr>
          <p:cNvSpPr txBox="1"/>
          <p:nvPr/>
        </p:nvSpPr>
        <p:spPr>
          <a:xfrm>
            <a:off x="864394" y="1700145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Platforms to recruit and compensate participants (Prolific, Mechanical Turk…)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4A4C3A1-CAFE-715D-D39C-180C62D37466}"/>
              </a:ext>
            </a:extLst>
          </p:cNvPr>
          <p:cNvSpPr/>
          <p:nvPr/>
        </p:nvSpPr>
        <p:spPr>
          <a:xfrm>
            <a:off x="4186240" y="1378744"/>
            <a:ext cx="2021681" cy="14716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76CB54-C5E8-69CC-A6A7-23F39DFFBE9D}"/>
              </a:ext>
            </a:extLst>
          </p:cNvPr>
          <p:cNvSpPr txBox="1"/>
          <p:nvPr/>
        </p:nvSpPr>
        <p:spPr>
          <a:xfrm>
            <a:off x="4179097" y="1700145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Programming environment to create the experiment (</a:t>
            </a:r>
            <a:r>
              <a:rPr lang="en-US" sz="1350" dirty="0" err="1">
                <a:latin typeface="Gill Sans MT" panose="020B0502020104020203" pitchFamily="34" charset="0"/>
              </a:rPr>
              <a:t>javascript</a:t>
            </a:r>
            <a:r>
              <a:rPr lang="en-US" sz="1350" dirty="0">
                <a:latin typeface="Gill Sans MT" panose="020B0502020104020203" pitchFamily="34" charset="0"/>
              </a:rPr>
              <a:t>, </a:t>
            </a:r>
            <a:r>
              <a:rPr lang="en-US" sz="1350" dirty="0" err="1">
                <a:latin typeface="Gill Sans MT" panose="020B0502020104020203" pitchFamily="34" charset="0"/>
              </a:rPr>
              <a:t>jsPsych</a:t>
            </a:r>
            <a:r>
              <a:rPr lang="en-US" sz="1350" dirty="0">
                <a:latin typeface="Gill Sans MT" panose="020B0502020104020203" pitchFamily="34" charset="0"/>
              </a:rPr>
              <a:t>, Gorilla…)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7923DC4-50B9-9E39-EDF1-4FF3712D8B78}"/>
              </a:ext>
            </a:extLst>
          </p:cNvPr>
          <p:cNvSpPr/>
          <p:nvPr/>
        </p:nvSpPr>
        <p:spPr>
          <a:xfrm>
            <a:off x="4186240" y="3447663"/>
            <a:ext cx="2021681" cy="1471613"/>
          </a:xfrm>
          <a:prstGeom prst="rect">
            <a:avLst/>
          </a:prstGeom>
          <a:solidFill>
            <a:srgbClr val="9966FF"/>
          </a:solidFill>
          <a:ln>
            <a:solidFill>
              <a:srgbClr val="99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75BC4F-D107-FC81-723E-DA494BEEA43C}"/>
              </a:ext>
            </a:extLst>
          </p:cNvPr>
          <p:cNvSpPr txBox="1"/>
          <p:nvPr/>
        </p:nvSpPr>
        <p:spPr>
          <a:xfrm>
            <a:off x="4186240" y="3718296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Server </a:t>
            </a:r>
          </a:p>
          <a:p>
            <a:pPr algn="ctr"/>
            <a:r>
              <a:rPr lang="en-US" sz="1350" dirty="0">
                <a:latin typeface="Gill Sans MT" panose="020B0502020104020203" pitchFamily="34" charset="0"/>
              </a:rPr>
              <a:t>(university or private  server, </a:t>
            </a:r>
            <a:r>
              <a:rPr lang="en-US" sz="1350" dirty="0" err="1">
                <a:latin typeface="Gill Sans MT" panose="020B0502020104020203" pitchFamily="34" charset="0"/>
              </a:rPr>
              <a:t>Pavlovia</a:t>
            </a:r>
            <a:r>
              <a:rPr lang="en-US" sz="1350" dirty="0">
                <a:latin typeface="Gill Sans MT" panose="020B0502020104020203" pitchFamily="34" charset="0"/>
              </a:rPr>
              <a:t>, </a:t>
            </a:r>
            <a:r>
              <a:rPr lang="en-US" sz="1350" dirty="0" err="1">
                <a:latin typeface="Gill Sans MT" panose="020B0502020104020203" pitchFamily="34" charset="0"/>
              </a:rPr>
              <a:t>cognition.run</a:t>
            </a:r>
            <a:r>
              <a:rPr lang="en-US" sz="1350" dirty="0">
                <a:latin typeface="Gill Sans MT" panose="020B0502020104020203" pitchFamily="34" charset="0"/>
              </a:rPr>
              <a:t>, 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5D09F18-A87E-2327-D2E7-6AD73740B5F1}"/>
              </a:ext>
            </a:extLst>
          </p:cNvPr>
          <p:cNvCxnSpPr>
            <a:cxnSpLocks/>
          </p:cNvCxnSpPr>
          <p:nvPr/>
        </p:nvCxnSpPr>
        <p:spPr>
          <a:xfrm>
            <a:off x="2914650" y="2150269"/>
            <a:ext cx="130016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0D21BEC-83C8-08F7-9D4C-735A2FE3A0FE}"/>
              </a:ext>
            </a:extLst>
          </p:cNvPr>
          <p:cNvCxnSpPr>
            <a:cxnSpLocks/>
          </p:cNvCxnSpPr>
          <p:nvPr/>
        </p:nvCxnSpPr>
        <p:spPr>
          <a:xfrm>
            <a:off x="5168504" y="2850356"/>
            <a:ext cx="0" cy="6429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C9CB6D5-F71E-5CBA-991A-B1695DCF0CF8}"/>
              </a:ext>
            </a:extLst>
          </p:cNvPr>
          <p:cNvCxnSpPr>
            <a:cxnSpLocks/>
          </p:cNvCxnSpPr>
          <p:nvPr/>
        </p:nvCxnSpPr>
        <p:spPr>
          <a:xfrm flipV="1">
            <a:off x="5289948" y="2850357"/>
            <a:ext cx="0" cy="59730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956476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5D7C-4D7A-404F-8631-FADCA477B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968" y="2074664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en-US" dirty="0"/>
              <a:t>Demo – </a:t>
            </a:r>
            <a:r>
              <a:rPr lang="en-US" dirty="0" err="1"/>
              <a:t>other_examples</a:t>
            </a:r>
            <a:r>
              <a:rPr lang="en-US" dirty="0"/>
              <a:t>/</a:t>
            </a:r>
            <a:r>
              <a:rPr lang="en-US" dirty="0" err="1"/>
              <a:t>random_assignment.html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84144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A917C-8384-3540-B5E6-8395E7154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Preloading stimuli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0AF01-C685-2447-B781-F144DBF6A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21482"/>
            <a:ext cx="7886700" cy="110728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Downloading images, sound files </a:t>
            </a:r>
            <a:r>
              <a:rPr lang="en-US" dirty="0" err="1"/>
              <a:t>etc</a:t>
            </a:r>
            <a:r>
              <a:rPr lang="en-US" dirty="0"/>
              <a:t> takes an unpredictable amount of time.</a:t>
            </a:r>
          </a:p>
          <a:p>
            <a:r>
              <a:rPr lang="en-US" dirty="0"/>
              <a:t>Trial durations ignore the time taken to download</a:t>
            </a:r>
          </a:p>
          <a:p>
            <a:r>
              <a:rPr lang="en-US" dirty="0"/>
              <a:t>And beware: if you are testing your code, your browser might already have loaded and cached the stimuli, so you won’t notice the lag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79E3643-50C1-B64A-B189-166737853449}"/>
              </a:ext>
            </a:extLst>
          </p:cNvPr>
          <p:cNvSpPr txBox="1">
            <a:spLocks/>
          </p:cNvSpPr>
          <p:nvPr/>
        </p:nvSpPr>
        <p:spPr>
          <a:xfrm>
            <a:off x="628650" y="2178350"/>
            <a:ext cx="4969809" cy="192940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7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900" dirty="0"/>
              <a:t>The solution: preloading</a:t>
            </a:r>
          </a:p>
          <a:p>
            <a:r>
              <a:rPr lang="en-US" sz="1900" dirty="0"/>
              <a:t>Requires you to use the </a:t>
            </a:r>
            <a:r>
              <a:rPr lang="en-US" sz="1900" b="1" dirty="0"/>
              <a:t>preload</a:t>
            </a:r>
            <a:r>
              <a:rPr lang="en-US" sz="1900" dirty="0"/>
              <a:t> plugin</a:t>
            </a:r>
          </a:p>
          <a:p>
            <a:r>
              <a:rPr lang="en-US" sz="1900" dirty="0"/>
              <a:t>Certain plugins mark parameters (e.g. stimuli) for automatic preloading by the preload plugin</a:t>
            </a:r>
          </a:p>
          <a:p>
            <a:r>
              <a:rPr lang="en-US" sz="1900" dirty="0"/>
              <a:t>You can add everything else to a manual preload list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72C18B2-22A4-404C-A3B2-E5AA8ABCAE52}"/>
              </a:ext>
            </a:extLst>
          </p:cNvPr>
          <p:cNvSpPr txBox="1">
            <a:spLocks/>
          </p:cNvSpPr>
          <p:nvPr/>
        </p:nvSpPr>
        <p:spPr>
          <a:xfrm>
            <a:off x="628650" y="4107757"/>
            <a:ext cx="7886700" cy="8699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See </a:t>
            </a:r>
            <a:r>
              <a:rPr lang="en-US" sz="1800" dirty="0" err="1"/>
              <a:t>jsPsych</a:t>
            </a:r>
            <a:r>
              <a:rPr lang="en-US" sz="1800" dirty="0"/>
              <a:t> pages on preloading: </a:t>
            </a:r>
            <a:r>
              <a:rPr lang="en-US" sz="1800" dirty="0">
                <a:hlinkClick r:id="rId2"/>
              </a:rPr>
              <a:t>https://www.jspsych.org/7.3/overview/media-preloading/</a:t>
            </a:r>
            <a:r>
              <a:rPr lang="en-US" sz="1800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C9F087-543B-31FB-B5D0-5B3F083BA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9450" y="2596456"/>
            <a:ext cx="3042618" cy="110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611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A917C-8384-3540-B5E6-8395E7154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0AF01-C685-2447-B781-F144DBF6A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You need to save data on your server, not on the participant’s computer!</a:t>
            </a:r>
          </a:p>
          <a:p>
            <a:pPr marL="0" indent="0">
              <a:buNone/>
            </a:pPr>
            <a:r>
              <a:rPr lang="en-US" dirty="0"/>
              <a:t>Requires a bit of extra infrastructure: PHP script to write data to server (and a server that can run PHP – you will need your tech people to set this up)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dirty="0"/>
              <a:t>See e.g.</a:t>
            </a:r>
          </a:p>
          <a:p>
            <a:r>
              <a:rPr lang="en-US" dirty="0" err="1"/>
              <a:t>jsPsych</a:t>
            </a:r>
            <a:r>
              <a:rPr lang="en-US" dirty="0"/>
              <a:t> pages on data: </a:t>
            </a:r>
            <a:r>
              <a:rPr lang="en-US" dirty="0">
                <a:hlinkClick r:id="rId2"/>
              </a:rPr>
              <a:t>https://www.jspsych.org/7.3/overview/data/</a:t>
            </a:r>
            <a:endParaRPr lang="en-US" dirty="0"/>
          </a:p>
          <a:p>
            <a:r>
              <a:rPr lang="en-US" dirty="0"/>
              <a:t>Week 6+ of my course (e.g. </a:t>
            </a:r>
            <a:r>
              <a:rPr lang="en-US" dirty="0">
                <a:hlinkClick r:id="rId3"/>
              </a:rPr>
              <a:t>https://kennysmithed.github.io/oels2022/oels_practical_wk6.html</a:t>
            </a:r>
            <a:r>
              <a:rPr lang="en-US" dirty="0"/>
              <a:t>) 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dirty="0"/>
              <a:t>You can save data at the end of the experiment or after every trial</a:t>
            </a:r>
          </a:p>
          <a:p>
            <a:r>
              <a:rPr lang="en-US" b="1" dirty="0"/>
              <a:t>Do trial-by-trial if you can!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002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9F54CC9-FEEA-B341-A79D-CE83573C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Recording audio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C77368-A411-734E-A30E-55BB6F084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Accessing a participants’ microphone (and camera!) is quite straightforward</a:t>
            </a:r>
          </a:p>
          <a:p>
            <a:r>
              <a:rPr lang="en-US" dirty="0"/>
              <a:t>Although they have to approve, so you need to warn them you will request access</a:t>
            </a:r>
          </a:p>
          <a:p>
            <a:pPr marL="0" indent="0">
              <a:buNone/>
            </a:pPr>
            <a:r>
              <a:rPr lang="en-US" dirty="0"/>
              <a:t>Recording audio data involves a little bit of extra work</a:t>
            </a:r>
          </a:p>
          <a:p>
            <a:r>
              <a:rPr lang="en-US" dirty="0"/>
              <a:t>Another PHP script to save the audio data to your server</a:t>
            </a:r>
          </a:p>
          <a:p>
            <a:r>
              <a:rPr lang="en-US" dirty="0"/>
              <a:t>See week 8 of my course: (</a:t>
            </a:r>
            <a:r>
              <a:rPr lang="en-US" dirty="0">
                <a:hlinkClick r:id="rId2"/>
              </a:rPr>
              <a:t>https://kennysmithed.github.io/oels2022/oels_practical_wk8.html</a:t>
            </a:r>
            <a:r>
              <a:rPr lang="en-US" dirty="0"/>
              <a:t>)</a:t>
            </a:r>
          </a:p>
          <a:p>
            <a:r>
              <a:rPr lang="en-US"/>
              <a:t>Or a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Audio quality varies, and sometimes the quality progressively degrades, but you get decent audio from 95% of participants</a:t>
            </a:r>
          </a:p>
        </p:txBody>
      </p:sp>
    </p:spTree>
    <p:extLst>
      <p:ext uri="{BB962C8B-B14F-4D97-AF65-F5344CB8AC3E}">
        <p14:creationId xmlns:p14="http://schemas.microsoft.com/office/powerpoint/2010/main" val="1775363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9F54CC9-FEEA-B341-A79D-CE83573C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in trial lists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C77368-A411-734E-A30E-55BB6F084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 usually generate trial lists on the fly in the experiment code</a:t>
            </a:r>
          </a:p>
          <a:p>
            <a:r>
              <a:rPr lang="en-US" dirty="0"/>
              <a:t>e.g. using a </a:t>
            </a:r>
            <a:r>
              <a:rPr lang="en-US" dirty="0" err="1"/>
              <a:t>jsPsych.randomization.repeat</a:t>
            </a:r>
            <a:r>
              <a:rPr lang="en-US" dirty="0"/>
              <a:t>, or a for-loop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/>
              <a:t>If you prefer to have the trial list in a separate file on the server, that’s possible too</a:t>
            </a:r>
          </a:p>
          <a:p>
            <a:r>
              <a:rPr lang="en-US" dirty="0"/>
              <a:t>Reading in CSV files is slightly tricky because it involves a delay in accessing a file on the server (you have to force the browser to wait until the trial list is loaded)</a:t>
            </a:r>
          </a:p>
          <a:p>
            <a:r>
              <a:rPr lang="en-US" dirty="0"/>
              <a:t>See weeks 8-10 of my course (</a:t>
            </a:r>
            <a:r>
              <a:rPr lang="en-US" dirty="0">
                <a:hlinkClick r:id="rId2"/>
              </a:rPr>
              <a:t>https://kennysmithed.github.io/oels2022/oels_practical_wk8.html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4985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9F54CC9-FEEA-B341-A79D-CE83573C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Contingent progression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C77368-A411-734E-A30E-55BB6F0841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56448"/>
            <a:ext cx="7886700" cy="38458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Useful to be able to control who progresses beyond a certain point in your experiment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See </a:t>
            </a:r>
            <a:r>
              <a:rPr lang="en-US" dirty="0">
                <a:hlinkClick r:id="rId3"/>
              </a:rPr>
              <a:t>https://www.jspsych.org/7.3/overview/timeline/#conditional-timelines 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CB3DE10-2C1E-F14B-A31D-837BE599437B}"/>
              </a:ext>
            </a:extLst>
          </p:cNvPr>
          <p:cNvGrpSpPr/>
          <p:nvPr/>
        </p:nvGrpSpPr>
        <p:grpSpPr>
          <a:xfrm>
            <a:off x="2641112" y="1633286"/>
            <a:ext cx="5324030" cy="2556073"/>
            <a:chOff x="4048570" y="1969889"/>
            <a:chExt cx="5324030" cy="255607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4D00B33-A9EC-BB46-877A-71F11AAA5A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63951"/>
            <a:stretch/>
          </p:blipFill>
          <p:spPr>
            <a:xfrm>
              <a:off x="4048570" y="1969889"/>
              <a:ext cx="5095430" cy="18542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064D817-07FC-5247-B7C8-077D6D4904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86331"/>
            <a:stretch/>
          </p:blipFill>
          <p:spPr>
            <a:xfrm>
              <a:off x="4277170" y="3822897"/>
              <a:ext cx="5095430" cy="703065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45F8E98-8605-D54E-99AE-8A9AD3ED7353}"/>
              </a:ext>
            </a:extLst>
          </p:cNvPr>
          <p:cNvSpPr txBox="1"/>
          <p:nvPr/>
        </p:nvSpPr>
        <p:spPr>
          <a:xfrm>
            <a:off x="5440785" y="3933131"/>
            <a:ext cx="23887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(Martin &amp; White, 2021, p. 229-230)</a:t>
            </a:r>
          </a:p>
        </p:txBody>
      </p:sp>
    </p:spTree>
    <p:extLst>
      <p:ext uri="{BB962C8B-B14F-4D97-AF65-F5344CB8AC3E}">
        <p14:creationId xmlns:p14="http://schemas.microsoft.com/office/powerpoint/2010/main" val="2961011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5D7C-4D7A-404F-8631-FADCA477B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968" y="2074664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en-US" dirty="0"/>
              <a:t>Demo – </a:t>
            </a:r>
            <a:r>
              <a:rPr lang="en-US" dirty="0" err="1"/>
              <a:t>other_examples</a:t>
            </a:r>
            <a:r>
              <a:rPr lang="en-US" dirty="0"/>
              <a:t>/</a:t>
            </a:r>
            <a:r>
              <a:rPr lang="en-US" dirty="0" err="1"/>
              <a:t>contingent_progression.html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72566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A2757-8F1F-AB4F-88E3-BF489CAE1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platforms are available!</a:t>
            </a:r>
          </a:p>
        </p:txBody>
      </p:sp>
      <p:sp>
        <p:nvSpPr>
          <p:cNvPr id="4" name="Left-right Arrow 3">
            <a:extLst>
              <a:ext uri="{FF2B5EF4-FFF2-40B4-BE49-F238E27FC236}">
                <a16:creationId xmlns:a16="http://schemas.microsoft.com/office/drawing/2014/main" id="{87306363-B7B5-4D44-9E3B-D9B9CEB7EEDC}"/>
              </a:ext>
            </a:extLst>
          </p:cNvPr>
          <p:cNvSpPr/>
          <p:nvPr/>
        </p:nvSpPr>
        <p:spPr>
          <a:xfrm>
            <a:off x="482600" y="2133600"/>
            <a:ext cx="8032750" cy="1879600"/>
          </a:xfrm>
          <a:prstGeom prst="leftRightArrow">
            <a:avLst>
              <a:gd name="adj1" fmla="val 50000"/>
              <a:gd name="adj2" fmla="val 20270"/>
            </a:avLst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1EBE48-6497-B548-B160-5D3560CFF795}"/>
              </a:ext>
            </a:extLst>
          </p:cNvPr>
          <p:cNvSpPr txBox="1"/>
          <p:nvPr/>
        </p:nvSpPr>
        <p:spPr>
          <a:xfrm>
            <a:off x="368300" y="1612900"/>
            <a:ext cx="11353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Flexible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20A853-C6F6-7B48-AB74-B6881B4B53AA}"/>
              </a:ext>
            </a:extLst>
          </p:cNvPr>
          <p:cNvSpPr txBox="1"/>
          <p:nvPr/>
        </p:nvSpPr>
        <p:spPr>
          <a:xfrm>
            <a:off x="368300" y="4013200"/>
            <a:ext cx="11658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Difficult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5D8C2C-0795-E544-9FC6-4294FF9D25C1}"/>
              </a:ext>
            </a:extLst>
          </p:cNvPr>
          <p:cNvSpPr txBox="1"/>
          <p:nvPr/>
        </p:nvSpPr>
        <p:spPr>
          <a:xfrm>
            <a:off x="7593944" y="1612900"/>
            <a:ext cx="13259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Inflexible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2B7F19-9A11-A249-B7AE-4AD210759F84}"/>
              </a:ext>
            </a:extLst>
          </p:cNvPr>
          <p:cNvSpPr txBox="1"/>
          <p:nvPr/>
        </p:nvSpPr>
        <p:spPr>
          <a:xfrm>
            <a:off x="7921918" y="4013200"/>
            <a:ext cx="731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Easy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CA7914-32F3-8745-A440-9C6D68238DF3}"/>
              </a:ext>
            </a:extLst>
          </p:cNvPr>
          <p:cNvSpPr txBox="1"/>
          <p:nvPr/>
        </p:nvSpPr>
        <p:spPr>
          <a:xfrm>
            <a:off x="751866" y="2750234"/>
            <a:ext cx="10756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Raw </a:t>
            </a:r>
          </a:p>
          <a:p>
            <a:r>
              <a:rPr lang="en-US" dirty="0" err="1"/>
              <a:t>javascript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13A0F1-A80E-0449-83D1-C77DB491E514}"/>
              </a:ext>
            </a:extLst>
          </p:cNvPr>
          <p:cNvSpPr txBox="1"/>
          <p:nvPr/>
        </p:nvSpPr>
        <p:spPr>
          <a:xfrm>
            <a:off x="7048762" y="2618769"/>
            <a:ext cx="11698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Qualtrics</a:t>
            </a:r>
          </a:p>
          <a:p>
            <a:r>
              <a:rPr lang="en-US" dirty="0"/>
              <a:t>Gorilla</a:t>
            </a:r>
          </a:p>
          <a:p>
            <a:r>
              <a:rPr lang="en-US" dirty="0"/>
              <a:t>Psychopy3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EEA195-2E83-954F-B7E6-42668513663C}"/>
              </a:ext>
            </a:extLst>
          </p:cNvPr>
          <p:cNvSpPr txBox="1"/>
          <p:nvPr/>
        </p:nvSpPr>
        <p:spPr>
          <a:xfrm>
            <a:off x="4073762" y="2895768"/>
            <a:ext cx="850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jsPsych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8259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D09546-65B8-3389-08B6-ADEBA4C15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264902740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AA41D3-9AA1-3E4B-4606-60A28CE28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49624"/>
            <a:ext cx="7886700" cy="4283099"/>
          </a:xfrm>
        </p:spPr>
        <p:txBody>
          <a:bodyPr/>
          <a:lstStyle/>
          <a:p>
            <a:pPr marL="0" indent="-457200">
              <a:buNone/>
            </a:pPr>
            <a:r>
              <a:rPr lang="en-US" sz="2400" dirty="0" err="1"/>
              <a:t>Difallah</a:t>
            </a:r>
            <a:r>
              <a:rPr lang="en-US" sz="2400" dirty="0"/>
              <a:t>, D., </a:t>
            </a:r>
            <a:r>
              <a:rPr lang="en-US" sz="2400" dirty="0" err="1"/>
              <a:t>Filatova</a:t>
            </a:r>
            <a:r>
              <a:rPr lang="en-US" sz="2400" dirty="0"/>
              <a:t>, E., &amp; </a:t>
            </a:r>
            <a:r>
              <a:rPr lang="en-US" sz="2400" dirty="0" err="1"/>
              <a:t>Ipeirotis</a:t>
            </a:r>
            <a:r>
              <a:rPr lang="en-US" sz="2400" dirty="0"/>
              <a:t>, P. (2018). Demographics and Dynamics of Mechanical Turk Workers. In </a:t>
            </a:r>
            <a:r>
              <a:rPr lang="en-US" sz="2400" i="1" dirty="0"/>
              <a:t>Proceedings of WSDM 2018: The Eleventh ACM International Conference on Web Search and Data Mining. </a:t>
            </a:r>
            <a:r>
              <a:rPr lang="en-US" sz="2400" dirty="0">
                <a:hlinkClick r:id="rId2"/>
              </a:rPr>
              <a:t>https://doi.org/10.1145/3159652.3159661</a:t>
            </a:r>
            <a:r>
              <a:rPr lang="en-US" sz="2400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032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60697-6A29-8199-9C34-9B8F4D433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this tutorial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07C140-4EB3-38DD-14B6-CF9DC025DC9F}"/>
              </a:ext>
            </a:extLst>
          </p:cNvPr>
          <p:cNvSpPr/>
          <p:nvPr/>
        </p:nvSpPr>
        <p:spPr>
          <a:xfrm>
            <a:off x="864394" y="1378744"/>
            <a:ext cx="2021681" cy="14716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964F5D-DD00-2100-C430-E52C82876C81}"/>
              </a:ext>
            </a:extLst>
          </p:cNvPr>
          <p:cNvSpPr txBox="1"/>
          <p:nvPr/>
        </p:nvSpPr>
        <p:spPr>
          <a:xfrm>
            <a:off x="864394" y="1700145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Platforms to recruit and compensate participants (</a:t>
            </a:r>
            <a:r>
              <a:rPr lang="en-US" sz="1350" b="1" dirty="0">
                <a:latin typeface="Gill Sans MT" panose="020B0502020104020203" pitchFamily="34" charset="0"/>
              </a:rPr>
              <a:t>Prolific</a:t>
            </a:r>
            <a:r>
              <a:rPr lang="en-US" sz="1350" dirty="0">
                <a:latin typeface="Gill Sans MT" panose="020B0502020104020203" pitchFamily="34" charset="0"/>
              </a:rPr>
              <a:t>, Mechanical Turk…)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D5324A-9BEA-496C-9332-482D94EB8060}"/>
              </a:ext>
            </a:extLst>
          </p:cNvPr>
          <p:cNvSpPr/>
          <p:nvPr/>
        </p:nvSpPr>
        <p:spPr>
          <a:xfrm>
            <a:off x="4186240" y="1378744"/>
            <a:ext cx="2021681" cy="14716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B83A9D-1E88-761A-513D-E29E9D11E6B7}"/>
              </a:ext>
            </a:extLst>
          </p:cNvPr>
          <p:cNvSpPr txBox="1"/>
          <p:nvPr/>
        </p:nvSpPr>
        <p:spPr>
          <a:xfrm>
            <a:off x="4186238" y="1652885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Programming environment to create the experiment (</a:t>
            </a:r>
            <a:r>
              <a:rPr lang="en-US" sz="1350" b="1" dirty="0" err="1">
                <a:latin typeface="Gill Sans MT" panose="020B0502020104020203" pitchFamily="34" charset="0"/>
              </a:rPr>
              <a:t>javascript</a:t>
            </a:r>
            <a:r>
              <a:rPr lang="en-US" sz="1350" dirty="0">
                <a:latin typeface="Gill Sans MT" panose="020B0502020104020203" pitchFamily="34" charset="0"/>
              </a:rPr>
              <a:t>, </a:t>
            </a:r>
            <a:r>
              <a:rPr lang="en-US" sz="1350" b="1" dirty="0" err="1">
                <a:latin typeface="Gill Sans MT" panose="020B0502020104020203" pitchFamily="34" charset="0"/>
              </a:rPr>
              <a:t>jsPsych</a:t>
            </a:r>
            <a:r>
              <a:rPr lang="en-US" sz="1350" dirty="0">
                <a:latin typeface="Gill Sans MT" panose="020B0502020104020203" pitchFamily="34" charset="0"/>
              </a:rPr>
              <a:t>, Gorilla…)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5EB6EB-AC67-BFD8-BAA4-411F6B6AAA5B}"/>
              </a:ext>
            </a:extLst>
          </p:cNvPr>
          <p:cNvSpPr/>
          <p:nvPr/>
        </p:nvSpPr>
        <p:spPr>
          <a:xfrm>
            <a:off x="4186240" y="3447663"/>
            <a:ext cx="2021681" cy="147161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D2368E-6B33-CE97-2646-63DC188CB0C5}"/>
              </a:ext>
            </a:extLst>
          </p:cNvPr>
          <p:cNvSpPr txBox="1"/>
          <p:nvPr/>
        </p:nvSpPr>
        <p:spPr>
          <a:xfrm>
            <a:off x="4186239" y="3721804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Server </a:t>
            </a:r>
          </a:p>
          <a:p>
            <a:pPr algn="ctr"/>
            <a:r>
              <a:rPr lang="en-US" sz="1350" dirty="0">
                <a:latin typeface="Gill Sans MT" panose="020B0502020104020203" pitchFamily="34" charset="0"/>
              </a:rPr>
              <a:t>(university or private  server, </a:t>
            </a:r>
            <a:r>
              <a:rPr lang="en-US" sz="1350" dirty="0" err="1">
                <a:latin typeface="Gill Sans MT" panose="020B0502020104020203" pitchFamily="34" charset="0"/>
              </a:rPr>
              <a:t>Pavlovia</a:t>
            </a:r>
            <a:r>
              <a:rPr lang="en-US" sz="1350" dirty="0">
                <a:latin typeface="Gill Sans MT" panose="020B0502020104020203" pitchFamily="34" charset="0"/>
              </a:rPr>
              <a:t>, </a:t>
            </a:r>
            <a:r>
              <a:rPr lang="en-US" sz="1350" dirty="0" err="1">
                <a:latin typeface="Gill Sans MT" panose="020B0502020104020203" pitchFamily="34" charset="0"/>
              </a:rPr>
              <a:t>cognition.run</a:t>
            </a:r>
            <a:r>
              <a:rPr lang="en-US" sz="1350" dirty="0">
                <a:latin typeface="Gill Sans MT" panose="020B0502020104020203" pitchFamily="34" charset="0"/>
              </a:rPr>
              <a:t>, 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43020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14523</TotalTime>
  <Words>3761</Words>
  <Application>Microsoft Macintosh PowerPoint</Application>
  <PresentationFormat>On-screen Show (16:9)</PresentationFormat>
  <Paragraphs>414</Paragraphs>
  <Slides>89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89</vt:i4>
      </vt:variant>
    </vt:vector>
  </HeadingPairs>
  <TitlesOfParts>
    <vt:vector size="96" baseType="lpstr">
      <vt:lpstr>Arial</vt:lpstr>
      <vt:lpstr>Calibri</vt:lpstr>
      <vt:lpstr>Calibri Light</vt:lpstr>
      <vt:lpstr>Gill Sans MT</vt:lpstr>
      <vt:lpstr>Helvetica</vt:lpstr>
      <vt:lpstr>Roboto</vt:lpstr>
      <vt:lpstr>Office Theme</vt:lpstr>
      <vt:lpstr>Online Experiments for Language Scientists</vt:lpstr>
      <vt:lpstr>This is mainly a pointer to other resources</vt:lpstr>
      <vt:lpstr>Why run experiments online?</vt:lpstr>
      <vt:lpstr>Challenges of doing online data collection</vt:lpstr>
      <vt:lpstr>Running experiments</vt:lpstr>
      <vt:lpstr>Running experiments in the lab</vt:lpstr>
      <vt:lpstr>Running experiments online</vt:lpstr>
      <vt:lpstr>Running experiments online</vt:lpstr>
      <vt:lpstr>Overview of this tutorial</vt:lpstr>
      <vt:lpstr>Recruiting participants online</vt:lpstr>
      <vt:lpstr>Crowdsourcing</vt:lpstr>
      <vt:lpstr>MTurk and Prolific</vt:lpstr>
      <vt:lpstr>A look around Prolific</vt:lpstr>
      <vt:lpstr>Recruiting children for online studies</vt:lpstr>
      <vt:lpstr>Pros and cons of crowdsourcing experimental data</vt:lpstr>
      <vt:lpstr>Pro: not face-to-face</vt:lpstr>
      <vt:lpstr>Pro: large samples, fast</vt:lpstr>
      <vt:lpstr>Pro: access different populations</vt:lpstr>
      <vt:lpstr>Pro: + for replicability</vt:lpstr>
      <vt:lpstr>PowerPoint Presentation</vt:lpstr>
      <vt:lpstr>Pro: + for replicability</vt:lpstr>
      <vt:lpstr>Con: expensive (not cheap)</vt:lpstr>
      <vt:lpstr>Con: expensive (not cheap)</vt:lpstr>
      <vt:lpstr>Some other quick remarks on your behaviour on crowdsourcing sites</vt:lpstr>
      <vt:lpstr>Con: Lack of control</vt:lpstr>
      <vt:lpstr>Some ways to compensate  for lack of control</vt:lpstr>
      <vt:lpstr>Con: encourages dumb experiments (?)</vt:lpstr>
      <vt:lpstr>Con: - for replicability</vt:lpstr>
      <vt:lpstr>Final note: Comparability with lab data</vt:lpstr>
      <vt:lpstr>Some other quick remarks on your behaviour on crowdsourcing sites</vt:lpstr>
      <vt:lpstr>Building online experiments  using javascript and jsPsych</vt:lpstr>
      <vt:lpstr>Javascript and jsPsych</vt:lpstr>
      <vt:lpstr>Resources for teaching yourself jsPsych</vt:lpstr>
      <vt:lpstr>PowerPoint Presentation</vt:lpstr>
      <vt:lpstr>Plugins and timelines</vt:lpstr>
      <vt:lpstr>A wide range of plugins available</vt:lpstr>
      <vt:lpstr>Common components of experiments I build (usually artificial language learning tasks)</vt:lpstr>
      <vt:lpstr>A simple frequency-learning experiment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 – ferdinand_etal_2019/fks19.html</vt:lpstr>
      <vt:lpstr>An example involving audio stimuli and keyboard responses</vt:lpstr>
      <vt:lpstr>Demo – gomez_gerken_1999/gg99.html</vt:lpstr>
      <vt:lpstr>An unexpected challenge: multimodal stimuli</vt:lpstr>
      <vt:lpstr>An unexpected challenge: multimodal stimuli</vt:lpstr>
      <vt:lpstr>An unexpected challenge: multimodal stimuli</vt:lpstr>
      <vt:lpstr>Demo – martin_white_2021/mw21.html</vt:lpstr>
      <vt:lpstr>Additional things you will want to know how to do</vt:lpstr>
      <vt:lpstr>Random assignment to conditions</vt:lpstr>
      <vt:lpstr>Demo – other_examples/random_assignment.html</vt:lpstr>
      <vt:lpstr>Preloading stimuli</vt:lpstr>
      <vt:lpstr>Saving data</vt:lpstr>
      <vt:lpstr>Recording audio responses</vt:lpstr>
      <vt:lpstr>Reading in trial lists</vt:lpstr>
      <vt:lpstr>Contingent progression</vt:lpstr>
      <vt:lpstr>Demo – other_examples/contingent_progression.html</vt:lpstr>
      <vt:lpstr>Other platforms are available!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Experiments for Language Scientists</dc:title>
  <dc:creator>SMITH Kenny</dc:creator>
  <cp:lastModifiedBy>Kenny Smith</cp:lastModifiedBy>
  <cp:revision>237</cp:revision>
  <dcterms:created xsi:type="dcterms:W3CDTF">2021-09-13T12:47:36Z</dcterms:created>
  <dcterms:modified xsi:type="dcterms:W3CDTF">2023-04-19T14:21:44Z</dcterms:modified>
</cp:coreProperties>
</file>

<file path=docProps/thumbnail.jpeg>
</file>